
<file path=[Content_Types].xml><?xml version="1.0" encoding="utf-8"?>
<Types xmlns="http://schemas.openxmlformats.org/package/2006/content-types">
  <Default Extension="xml" ContentType="application/xml"/>
  <Default Extension="xlsx" ContentType="application/vnd.openxmlformats-officedocument.spreadsheetml.sheet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bookmarkIdSeed="4">
  <p:sldMasterIdLst>
    <p:sldMasterId id="2147484091" r:id="rId1"/>
  </p:sldMasterIdLst>
  <p:notesMasterIdLst>
    <p:notesMasterId r:id="rId39"/>
  </p:notesMasterIdLst>
  <p:handoutMasterIdLst>
    <p:handoutMasterId r:id="rId40"/>
  </p:handoutMasterIdLst>
  <p:sldIdLst>
    <p:sldId id="256" r:id="rId2"/>
    <p:sldId id="625" r:id="rId3"/>
    <p:sldId id="635" r:id="rId4"/>
    <p:sldId id="639" r:id="rId5"/>
    <p:sldId id="640" r:id="rId6"/>
    <p:sldId id="646" r:id="rId7"/>
    <p:sldId id="647" r:id="rId8"/>
    <p:sldId id="654" r:id="rId9"/>
    <p:sldId id="658" r:id="rId10"/>
    <p:sldId id="668" r:id="rId11"/>
    <p:sldId id="673" r:id="rId12"/>
    <p:sldId id="675" r:id="rId13"/>
    <p:sldId id="681" r:id="rId14"/>
    <p:sldId id="679" r:id="rId15"/>
    <p:sldId id="680" r:id="rId16"/>
    <p:sldId id="685" r:id="rId17"/>
    <p:sldId id="687" r:id="rId18"/>
    <p:sldId id="688" r:id="rId19"/>
    <p:sldId id="690" r:id="rId20"/>
    <p:sldId id="692" r:id="rId21"/>
    <p:sldId id="694" r:id="rId22"/>
    <p:sldId id="693" r:id="rId23"/>
    <p:sldId id="695" r:id="rId24"/>
    <p:sldId id="697" r:id="rId25"/>
    <p:sldId id="699" r:id="rId26"/>
    <p:sldId id="701" r:id="rId27"/>
    <p:sldId id="700" r:id="rId28"/>
    <p:sldId id="702" r:id="rId29"/>
    <p:sldId id="703" r:id="rId30"/>
    <p:sldId id="705" r:id="rId31"/>
    <p:sldId id="706" r:id="rId32"/>
    <p:sldId id="709" r:id="rId33"/>
    <p:sldId id="708" r:id="rId34"/>
    <p:sldId id="710" r:id="rId35"/>
    <p:sldId id="711" r:id="rId36"/>
    <p:sldId id="712" r:id="rId37"/>
    <p:sldId id="624" r:id="rId38"/>
  </p:sldIdLst>
  <p:sldSz cx="12198350" cy="6859588"/>
  <p:notesSz cx="6667500" cy="9904413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1pPr>
    <a:lvl2pPr marL="542925" indent="-8572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2pPr>
    <a:lvl3pPr marL="1087438" indent="-173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3pPr>
    <a:lvl4pPr marL="1631950" indent="-26035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4pPr>
    <a:lvl5pPr marL="2176463" indent="-3476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387DB6"/>
    <a:srgbClr val="7067AF"/>
    <a:srgbClr val="B9AAC6"/>
    <a:srgbClr val="343051"/>
    <a:srgbClr val="564F5C"/>
    <a:srgbClr val="406C64"/>
    <a:srgbClr val="253F3A"/>
    <a:srgbClr val="3961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02" autoAdjust="0"/>
    <p:restoredTop sz="86607" autoAdjust="0"/>
  </p:normalViewPr>
  <p:slideViewPr>
    <p:cSldViewPr>
      <p:cViewPr>
        <p:scale>
          <a:sx n="86" d="100"/>
          <a:sy n="86" d="100"/>
        </p:scale>
        <p:origin x="1208" y="72"/>
      </p:cViewPr>
      <p:guideLst>
        <p:guide orient="horz" pos="2161"/>
        <p:guide pos="3842"/>
      </p:guideLst>
    </p:cSldViewPr>
  </p:slideViewPr>
  <p:outlineViewPr>
    <p:cViewPr>
      <p:scale>
        <a:sx n="33" d="100"/>
        <a:sy n="33" d="100"/>
      </p:scale>
      <p:origin x="0" y="2802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2" d="100"/>
          <a:sy n="42" d="100"/>
        </p:scale>
        <p:origin x="-2660" y="-84"/>
      </p:cViewPr>
      <p:guideLst>
        <p:guide orient="horz" pos="3120"/>
        <p:guide pos="210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r>
              <a:rPr lang="en-US" altLang="zh-CN" sz="2400" dirty="0">
                <a:latin typeface="Microsoft YaHei" charset="0"/>
                <a:ea typeface="Microsoft YaHei" charset="0"/>
                <a:cs typeface="Microsoft YaHei" charset="0"/>
              </a:rPr>
              <a:t>Internet </a:t>
            </a:r>
            <a:r>
              <a:rPr lang="en-U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Traffic</a:t>
            </a:r>
            <a:endParaRPr lang="zh-CN" altLang="en-US" sz="24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defRPr sz="2400">
                <a:latin typeface="Microsoft YaHei" charset="0"/>
                <a:ea typeface="Microsoft YaHei" charset="0"/>
                <a:cs typeface="Microsoft YaHei" charset="0"/>
              </a:defRPr>
            </a:pPr>
            <a:r>
              <a:rPr lang="en-U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2015</a:t>
            </a:r>
            <a:endParaRPr lang="en-US" altLang="zh-CN" sz="2400" dirty="0">
              <a:latin typeface="Microsoft YaHei" charset="0"/>
              <a:ea typeface="Microsoft YaHei" charset="0"/>
              <a:cs typeface="Microsoft YaHei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zh-CN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Internet Traffic</c:v>
                </c:pt>
              </c:strCache>
            </c:strRef>
          </c:tx>
          <c:dPt>
            <c:idx val="0"/>
            <c:bubble3D val="0"/>
            <c:spPr>
              <a:solidFill>
                <a:srgbClr val="FFC0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1"/>
            <c:bubble3D val="0"/>
            <c:spPr>
              <a:solidFill>
                <a:srgbClr val="00B0F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cat>
            <c:strRef>
              <c:f>工作表1!$A$2:$A$3</c:f>
              <c:strCache>
                <c:ptCount val="2"/>
                <c:pt idx="0">
                  <c:v>Video Traffic</c:v>
                </c:pt>
                <c:pt idx="1">
                  <c:v>Others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7.0</c:v>
                </c:pt>
                <c:pt idx="1">
                  <c:v>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r>
              <a:rPr lang="en-US" altLang="zh-CN" sz="2400" dirty="0">
                <a:latin typeface="Microsoft YaHei" charset="0"/>
                <a:ea typeface="Microsoft YaHei" charset="0"/>
                <a:cs typeface="Microsoft YaHei" charset="0"/>
              </a:rPr>
              <a:t>Internet </a:t>
            </a:r>
            <a:r>
              <a:rPr lang="en-U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Traffic</a:t>
            </a:r>
            <a:endParaRPr lang="zh-CN" altLang="en-US" sz="24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defRPr sz="2400">
                <a:latin typeface="Microsoft YaHei" charset="0"/>
                <a:ea typeface="Microsoft YaHei" charset="0"/>
                <a:cs typeface="Microsoft YaHei" charset="0"/>
              </a:defRPr>
            </a:pPr>
            <a:r>
              <a:rPr lang="en-U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2020</a:t>
            </a:r>
            <a:endParaRPr lang="en-US" altLang="zh-CN" sz="2400" dirty="0">
              <a:latin typeface="Microsoft YaHei" charset="0"/>
              <a:ea typeface="Microsoft YaHei" charset="0"/>
              <a:cs typeface="Microsoft YaHei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zh-CN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Internet Traffic</c:v>
                </c:pt>
              </c:strCache>
            </c:strRef>
          </c:tx>
          <c:dPt>
            <c:idx val="0"/>
            <c:bubble3D val="0"/>
            <c:spPr>
              <a:solidFill>
                <a:srgbClr val="FFC0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1"/>
            <c:bubble3D val="0"/>
            <c:spPr>
              <a:solidFill>
                <a:srgbClr val="00B0F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cat>
            <c:strRef>
              <c:f>工作表1!$A$2:$A$3</c:f>
              <c:strCache>
                <c:ptCount val="2"/>
                <c:pt idx="0">
                  <c:v>Video Traffic</c:v>
                </c:pt>
                <c:pt idx="1">
                  <c:v>Others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8.2</c:v>
                </c:pt>
                <c:pt idx="1">
                  <c:v>1.8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77" cy="49450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775967" y="0"/>
            <a:ext cx="2889977" cy="49450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FB5A3F2-F507-C540-B72C-42A328161386}" type="datetimeFigureOut">
              <a:rPr lang="zh-CN" altLang="en-US"/>
              <a:pPr>
                <a:defRPr/>
              </a:pPr>
              <a:t>2017/6/11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06720"/>
            <a:ext cx="2889977" cy="4960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775967" y="9406720"/>
            <a:ext cx="2889977" cy="49609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F9AF015-C94C-8E4A-AB57-0D03E252602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96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77" cy="49450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775967" y="0"/>
            <a:ext cx="2889977" cy="49450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372E84EE-90DC-0149-8676-AE711AE34E11}" type="datetimeFigureOut">
              <a:rPr lang="zh-CN" altLang="en-US"/>
              <a:pPr>
                <a:defRPr/>
              </a:pPr>
              <a:t>2017/6/11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3338" y="742950"/>
            <a:ext cx="6600825" cy="3713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66439" y="4704158"/>
            <a:ext cx="5334623" cy="4456906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06720"/>
            <a:ext cx="2889977" cy="4960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775967" y="9406720"/>
            <a:ext cx="2889977" cy="49609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09EBB296-32A9-5A48-BEA3-E3D1082E4F1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3371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+mn-lt"/>
        <a:ea typeface="+mn-ea"/>
        <a:cs typeface="宋体" charset="0"/>
      </a:defRPr>
    </a:lvl1pPr>
    <a:lvl2pPr marL="542925" algn="l" rtl="0" eaLnBrk="0" fontAlgn="base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+mn-lt"/>
        <a:ea typeface="+mn-ea"/>
        <a:cs typeface="+mn-cs"/>
      </a:defRPr>
    </a:lvl2pPr>
    <a:lvl3pPr marL="1087438" algn="l" rtl="0" eaLnBrk="0" fontAlgn="base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+mn-lt"/>
        <a:ea typeface="+mn-ea"/>
        <a:cs typeface="+mn-cs"/>
      </a:defRPr>
    </a:lvl3pPr>
    <a:lvl4pPr marL="1631950" algn="l" rtl="0" eaLnBrk="0" fontAlgn="base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+mn-lt"/>
        <a:ea typeface="+mn-ea"/>
        <a:cs typeface="+mn-cs"/>
      </a:defRPr>
    </a:lvl4pPr>
    <a:lvl5pPr marL="2176463" algn="l" rtl="0" eaLnBrk="0" fontAlgn="base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+mn-lt"/>
        <a:ea typeface="+mn-ea"/>
        <a:cs typeface="+mn-cs"/>
      </a:defRPr>
    </a:lvl5pPr>
    <a:lvl6pPr marL="2721932" algn="l" defTabSz="108877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318" algn="l" defTabSz="108877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705" algn="l" defTabSz="108877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5092" algn="l" defTabSz="108877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8513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我们从三个方面对用户行为特性进行了详细分析。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由于时间关系，下面我们仅对各个分析方面中，较为重要的结果做简要的介绍。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在数据消耗方面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631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接下来，我们从位置移动方面进行分析。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由于用户的精准位置难以获取，我们使用用户观看视频时所处的小区位置，作为用户位置进行分析。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我们将用户的访问小区数作为位置移动的强度指标。使用重度用户检测方法。。。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我们分析了一个城市范围内各小区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9852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接下来，我们对用户观看视频时的移动模式进行了分析。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具体来讲，我们归纳了用户的轨迹模式、和各小区的停留时间模式。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左表给出了轨迹模式的前六名，下图是这六种轨迹的示意图。轨迹短、环</a:t>
            </a:r>
            <a:endParaRPr kumimoji="1" lang="en-US" altLang="zh-CN" dirty="0" smtClean="0"/>
          </a:p>
          <a:p>
            <a:r>
              <a:rPr kumimoji="1" lang="zh-CN" altLang="en-US" dirty="0" smtClean="0"/>
              <a:t>右表给出了停留时间模式的前六名。时间段、快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62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最后，我们从业务使用</a:t>
            </a:r>
            <a:endParaRPr kumimoji="1" lang="en-US" altLang="zh-CN" dirty="0" smtClean="0"/>
          </a:p>
          <a:p>
            <a:r>
              <a:rPr kumimoji="1" lang="zh-CN" altLang="en-US" dirty="0" smtClean="0"/>
              <a:t>我们将用户的观看视频数，作为业务使用强度指标</a:t>
            </a:r>
            <a:endParaRPr kumimoji="1" lang="en-US" altLang="zh-CN" dirty="0" smtClean="0"/>
          </a:p>
          <a:p>
            <a:r>
              <a:rPr kumimoji="1" lang="zh-CN" altLang="en-US" dirty="0" smtClean="0"/>
              <a:t>此外，我们发现用户存在重复播放视频的行为。。。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450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我们还将多个分析角度之间进行了交叉比较</a:t>
            </a:r>
            <a:endParaRPr kumimoji="1" lang="en-US" altLang="zh-CN" dirty="0" smtClean="0"/>
          </a:p>
          <a:p>
            <a:r>
              <a:rPr kumimoji="1" lang="zh-CN" altLang="en-US" dirty="0" smtClean="0"/>
              <a:t>给出了</a:t>
            </a:r>
            <a:endParaRPr kumimoji="1" lang="en-US" altLang="zh-CN" dirty="0" smtClean="0"/>
          </a:p>
          <a:p>
            <a:r>
              <a:rPr kumimoji="1" lang="zh-CN" altLang="en-US" dirty="0" smtClean="0"/>
              <a:t>从图中可以发现，重合较少。某一，并不一定。例如，高移动性用户，其消耗数据流量并不一定大。仅有为重度流量消耗用户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5793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我们将用户区分为两种</a:t>
            </a:r>
            <a:endParaRPr kumimoji="1" lang="en-US" altLang="zh-CN" dirty="0" smtClean="0"/>
          </a:p>
          <a:p>
            <a:r>
              <a:rPr kumimoji="1" lang="zh-CN" altLang="en-US" dirty="0" smtClean="0"/>
              <a:t>上传者将，而播放着在</a:t>
            </a:r>
            <a:endParaRPr kumimoji="1" lang="en-US" altLang="zh-CN" dirty="0" smtClean="0"/>
          </a:p>
          <a:p>
            <a:r>
              <a:rPr kumimoji="1" lang="zh-CN" altLang="en-US" dirty="0" smtClean="0"/>
              <a:t>我们从三个方面对比了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595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首先，我们分析了以小时为时间粒度的用户活跃度，如左图所示。其中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上图，下图。我们可以发现</a:t>
            </a:r>
            <a:endParaRPr kumimoji="1" lang="en-US" altLang="zh-CN" dirty="0" smtClean="0"/>
          </a:p>
          <a:p>
            <a:r>
              <a:rPr kumimoji="1" lang="zh-CN" altLang="en-US" dirty="0" smtClean="0"/>
              <a:t>接下来，在视频视频方面，我们分别统计了，如右图所示。其中，我们可以发现</a:t>
            </a:r>
            <a:endParaRPr kumimoji="1" lang="en-US" altLang="zh-CN" dirty="0" smtClean="0"/>
          </a:p>
          <a:p>
            <a:r>
              <a:rPr kumimoji="1" lang="zh-CN" altLang="en-US" dirty="0" smtClean="0"/>
              <a:t>短、</a:t>
            </a:r>
            <a:r>
              <a:rPr kumimoji="1" lang="en-US" altLang="zh-CN" dirty="0" smtClean="0"/>
              <a:t>UGC</a:t>
            </a:r>
            <a:r>
              <a:rPr kumimoji="1" lang="zh-CN" altLang="en-US" dirty="0" smtClean="0"/>
              <a:t>；长、版权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0679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接下来，在用户关系方面，对于上传者。左图给出了。可以看出，当；但当，不一定。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而对于播放者，我们分析了其组成的喜好网络。具体来讲，令。我们计算了喜好网络的，并与等效随机图进行对比，最终，我们发现。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3803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最后，我们的研究关注于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99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我们从群体和单体的角度，对视频的流行度特性进行了分析。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然后，我们分别对视频未来流行度的级别和数值进行了预测。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844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今天的答辩内容主要分三个部分</a:t>
            </a:r>
            <a:endParaRPr kumimoji="1" lang="en-US" altLang="zh-CN" dirty="0" smtClean="0"/>
          </a:p>
          <a:p>
            <a:r>
              <a:rPr kumimoji="1" lang="zh-CN" altLang="en-US" dirty="0" smtClean="0"/>
              <a:t>在引言部分，我会简单介绍一下研究背景与意义</a:t>
            </a:r>
            <a:endParaRPr kumimoji="1" lang="en-US" altLang="zh-CN" dirty="0" smtClean="0"/>
          </a:p>
          <a:p>
            <a:r>
              <a:rPr kumimoji="1" lang="zh-CN" altLang="en-US" dirty="0" smtClean="0"/>
              <a:t>接下来，我会详细介绍具体的研究工作内容</a:t>
            </a:r>
            <a:endParaRPr kumimoji="1" lang="en-US" altLang="zh-CN" dirty="0" smtClean="0"/>
          </a:p>
          <a:p>
            <a:r>
              <a:rPr kumimoji="1" lang="zh-CN" altLang="en-US" dirty="0" smtClean="0"/>
              <a:t>最后，在展望部分，给出了对未来工作的建议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211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3286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对于视频的群体流行度，我们分析了视频在发布</a:t>
            </a:r>
            <a:r>
              <a:rPr kumimoji="1" lang="en-US" altLang="zh-CN" dirty="0" smtClean="0"/>
              <a:t>30</a:t>
            </a:r>
            <a:r>
              <a:rPr kumimoji="1" lang="zh-CN" altLang="en-US" dirty="0" smtClean="0"/>
              <a:t>天后的整体播放量分布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0031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而对于视频单体流行度，我们分析了各个视频在观察期各天内的播放量分布</a:t>
            </a:r>
            <a:endParaRPr kumimoji="1" lang="en-US" altLang="zh-CN" dirty="0" smtClean="0"/>
          </a:p>
          <a:p>
            <a:r>
              <a:rPr kumimoji="1" lang="zh-CN" altLang="en-US" dirty="0" smtClean="0"/>
              <a:t>不均匀</a:t>
            </a:r>
            <a:endParaRPr kumimoji="1" lang="en-US" altLang="zh-CN" dirty="0" smtClean="0"/>
          </a:p>
          <a:p>
            <a:r>
              <a:rPr kumimoji="1" lang="zh-CN" altLang="en-US" dirty="0" smtClean="0"/>
              <a:t>基于此，提出了播放量激增的概念；而基于播放量激增的数量与位置，我们定义了视频单体的播放量增长模式。主要的增长模式如右图所示。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415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接下来，我们关注于视频未来播放量的预测问题</a:t>
            </a:r>
            <a:endParaRPr kumimoji="1" lang="en-US" altLang="zh-CN" dirty="0" smtClean="0"/>
          </a:p>
          <a:p>
            <a:r>
              <a:rPr kumimoji="1" lang="zh-CN" altLang="en-US" dirty="0" smtClean="0"/>
              <a:t>对流行度的预测分为两种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6468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对于未来流行度的级别预测，我们定义了</a:t>
            </a:r>
            <a:r>
              <a:rPr kumimoji="1" lang="en-US" altLang="zh-CN" dirty="0" smtClean="0"/>
              <a:t>192</a:t>
            </a:r>
            <a:r>
              <a:rPr kumimoji="1" lang="zh-CN" altLang="en-US" dirty="0" smtClean="0"/>
              <a:t>维特征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7226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对于未来流行度的数值预测，现存的方法基本上都是使用一个通用的一元线性回归、或多元线性回归</a:t>
            </a:r>
            <a:endParaRPr kumimoji="1" lang="en-US" altLang="zh-CN" dirty="0" smtClean="0"/>
          </a:p>
          <a:p>
            <a:r>
              <a:rPr kumimoji="1" lang="zh-CN" altLang="en-US" dirty="0" smtClean="0"/>
              <a:t>这些方法的依据是视频的前期播放量、与未来播放量存在线性关系</a:t>
            </a:r>
            <a:endParaRPr kumimoji="1" lang="en-US" altLang="zh-CN" dirty="0" smtClean="0"/>
          </a:p>
          <a:p>
            <a:r>
              <a:rPr kumimoji="1" lang="zh-CN" altLang="en-US" dirty="0" smtClean="0"/>
              <a:t>左图给出了我们数据集。粗略，但是存在大量的点并不符合。根据之前的分析，这是因为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2509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为了解决播放量预测问题，我们提出了一个预测方法，核心思想是进行分组回归，为每一个模式，而非使用一个通用</a:t>
            </a:r>
            <a:endParaRPr kumimoji="1" lang="en-US" altLang="zh-CN" dirty="0" smtClean="0"/>
          </a:p>
          <a:p>
            <a:r>
              <a:rPr kumimoji="1" lang="zh-CN" altLang="en-US" dirty="0" smtClean="0"/>
              <a:t>具体来讲，进行预测时，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我们使用实验来验证预测方法的有效性。使用</a:t>
            </a:r>
            <a:r>
              <a:rPr kumimoji="1" lang="en-US" altLang="zh-CN" dirty="0" smtClean="0"/>
              <a:t>MRSE</a:t>
            </a:r>
            <a:r>
              <a:rPr kumimoji="1" lang="zh-CN" altLang="en-US" dirty="0" smtClean="0"/>
              <a:t>作为评价指标。结果如右表所示。基线方法</a:t>
            </a:r>
            <a:r>
              <a:rPr kumimoji="1" lang="en-US" altLang="zh-CN" dirty="0" smtClean="0"/>
              <a:t>xxx</a:t>
            </a:r>
            <a:r>
              <a:rPr kumimoji="1" lang="zh-CN" altLang="en-US" dirty="0" smtClean="0"/>
              <a:t>。可以看出。小很多，尤其是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5994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此外，从另一角度，我们提出了基于播放量级别转换的分组回归模型。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这个模型的核心思想是先进行级别预测，然后为每一个观察级别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预测级别的转变关系，建立一个分组回归模型，</a:t>
            </a:r>
            <a:r>
              <a:rPr kumimoji="1" lang="zh-CN" altLang="en-US" smtClean="0"/>
              <a:t>来进行数值预测</a:t>
            </a:r>
            <a:endParaRPr kumimoji="1" lang="en-US" altLang="zh-CN" dirty="0" smtClean="0"/>
          </a:p>
          <a:p>
            <a:r>
              <a:rPr kumimoji="1" lang="zh-CN" altLang="en-US" dirty="0" smtClean="0"/>
              <a:t>右表给出了该模型的预测结果性能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801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最后，我们对研究的未来工作进行展望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2178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487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所谓网络视频业务，我们指的是</a:t>
            </a:r>
            <a:endParaRPr kumimoji="1" lang="en-US" altLang="zh-CN" dirty="0" smtClean="0"/>
          </a:p>
          <a:p>
            <a:r>
              <a:rPr kumimoji="1" lang="zh-CN" altLang="en-US" dirty="0" smtClean="0"/>
              <a:t>当今知名的网络视频业务提供商，也就是视频网站，包括</a:t>
            </a:r>
            <a:endParaRPr kumimoji="1" lang="en-US" altLang="zh-CN" dirty="0" smtClean="0"/>
          </a:p>
          <a:p>
            <a:r>
              <a:rPr kumimoji="1" lang="zh-CN" altLang="en-US" dirty="0" smtClean="0"/>
              <a:t>相较于传统的流媒体视频业务，现代网络视频业务具有以下特点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373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对网络视频业务进行研究的重要意义</a:t>
            </a:r>
            <a:endParaRPr kumimoji="1" lang="en-US" altLang="zh-CN" dirty="0" smtClean="0"/>
          </a:p>
          <a:p>
            <a:r>
              <a:rPr kumimoji="1" lang="zh-CN" altLang="en-US" dirty="0" smtClean="0"/>
              <a:t>从流量角度，网络视频业务是当今互联网的最大组成部分。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605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此外，网络视频业务正在不断展现出新的特性。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这些新的特性的出现，使得当今的网络视频业务与传统的流媒体视频业务，以及早期的网络视频业务具有很大不同。因此，对其做专门的分析是十分有必要的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6028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为了寻找检测方法，我们基于主动测量和被动测量，对用户与分发服务器之间的通信过程进行了研究，并总结出了</a:t>
            </a:r>
            <a:r>
              <a:rPr kumimoji="1" lang="en-US" altLang="zh-CN" dirty="0" smtClean="0"/>
              <a:t>5</a:t>
            </a:r>
            <a:r>
              <a:rPr kumimoji="1" lang="zh-CN" altLang="en-US" dirty="0" smtClean="0"/>
              <a:t>个通信特点如下。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086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基于分析结果，我们提出了一个</a:t>
            </a:r>
            <a:endParaRPr kumimoji="1" lang="en-US" altLang="zh-CN" dirty="0" smtClean="0"/>
          </a:p>
          <a:p>
            <a:r>
              <a:rPr kumimoji="1" lang="zh-CN" altLang="en-US" dirty="0" smtClean="0"/>
              <a:t>整个系统主要由三个模块构成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951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我们使用真实数据，对提出的检测方法进行验证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351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我们分析所使用的数据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21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9550" cy="147161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30388" y="3887788"/>
            <a:ext cx="8537575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83720-D202-D144-AE38-207F41A40DED}" type="datetime1">
              <a:rPr kumimoji="1" lang="zh-CN" altLang="en-US" smtClean="0"/>
              <a:t>2017/6/11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7188" y="6357938"/>
            <a:ext cx="3863975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D8B1E-252B-6841-B1D4-B9F5B081E9D0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0017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333450"/>
            <a:ext cx="10979150" cy="720080"/>
          </a:xfrm>
        </p:spPr>
        <p:txBody>
          <a:bodyPr/>
          <a:lstStyle>
            <a:lvl1pPr algn="l">
              <a:defRPr lang="zh-CN" altLang="en-US" sz="2800" b="1" kern="1200" spc="225" dirty="0">
                <a:solidFill>
                  <a:srgbClr val="0259B3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2DF136-5CAC-E847-80B1-710D0FEF7905}" type="datetime1">
              <a:rPr lang="zh-CN" altLang="en-US" smtClean="0"/>
              <a:t>2017/6/11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7188" y="6357938"/>
            <a:ext cx="38639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339535" y="6497780"/>
            <a:ext cx="2846387" cy="321476"/>
          </a:xfrm>
        </p:spPr>
        <p:txBody>
          <a:bodyPr/>
          <a:lstStyle>
            <a:lvl1pPr>
              <a:defRPr b="0"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626541" y="1053530"/>
            <a:ext cx="10945242" cy="5041454"/>
          </a:xfrm>
        </p:spPr>
        <p:txBody>
          <a:bodyPr/>
          <a:lstStyle>
            <a:lvl1pPr marL="457200" indent="-457200" algn="l" defTabSz="108585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charset="2"/>
              <a:buChar char="l"/>
              <a:defRPr kumimoji="1" lang="zh-CN" altLang="en-US" sz="2400" kern="1200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algn="l" defTabSz="108585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kumimoji="1" lang="zh-CN" altLang="en-US" sz="2400" kern="1200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2pPr>
            <a:lvl3pPr marL="1346200" indent="-454025" algn="l" defTabSz="108585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charset="2"/>
              <a:buChar char="ü"/>
              <a:defRPr kumimoji="1" lang="zh-CN" altLang="en-US" sz="2400" kern="1200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3pPr>
            <a:lvl4pPr marL="1697038" indent="-350838" algn="l" defTabSz="108585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kumimoji="1" lang="zh-CN" altLang="en-US" sz="2400" kern="1200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4pPr>
            <a:lvl5pPr marL="2062163" indent="-365125" algn="l" defTabSz="108585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kumimoji="1" lang="zh-CN" altLang="en-US" sz="2400" kern="1200" dirty="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5pPr>
          </a:lstStyle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cxnSp>
        <p:nvCxnSpPr>
          <p:cNvPr id="9" name="直接连接符 7"/>
          <p:cNvCxnSpPr/>
          <p:nvPr userDrawn="1"/>
        </p:nvCxnSpPr>
        <p:spPr>
          <a:xfrm>
            <a:off x="626567" y="981522"/>
            <a:ext cx="10945216" cy="0"/>
          </a:xfrm>
          <a:prstGeom prst="line">
            <a:avLst/>
          </a:prstGeom>
          <a:ln w="28575">
            <a:solidFill>
              <a:srgbClr val="0259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005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915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9150" cy="4527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7938"/>
            <a:ext cx="28463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D7829-5952-6D43-A079-C574AE98EC85}" type="datetime1">
              <a:rPr kumimoji="1" lang="zh-CN" altLang="en-US" smtClean="0"/>
              <a:t>2017/6/11</a:t>
            </a:fld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2363" y="6357938"/>
            <a:ext cx="2846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D8B1E-252B-6841-B1D4-B9F5B081E9D0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标题占位符 1"/>
          <p:cNvSpPr txBox="1">
            <a:spLocks/>
          </p:cNvSpPr>
          <p:nvPr userDrawn="1"/>
        </p:nvSpPr>
        <p:spPr bwMode="auto">
          <a:xfrm>
            <a:off x="609600" y="274638"/>
            <a:ext cx="1097915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9" name="文本占位符 2"/>
          <p:cNvSpPr txBox="1">
            <a:spLocks/>
          </p:cNvSpPr>
          <p:nvPr userDrawn="1"/>
        </p:nvSpPr>
        <p:spPr bwMode="auto">
          <a:xfrm>
            <a:off x="609600" y="1600200"/>
            <a:ext cx="1097915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10" name="日期占位符 3"/>
          <p:cNvSpPr txBox="1">
            <a:spLocks/>
          </p:cNvSpPr>
          <p:nvPr userDrawn="1"/>
        </p:nvSpPr>
        <p:spPr>
          <a:xfrm>
            <a:off x="609600" y="6356350"/>
            <a:ext cx="284638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Arial" charset="0"/>
                <a:ea typeface="宋体" charset="0"/>
                <a:cs typeface="宋体" charset="0"/>
              </a:defRPr>
            </a:lvl1pPr>
            <a:lvl2pPr marL="542925" indent="-8572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087438" indent="-173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31950" indent="-26035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176463" indent="-3476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fld id="{06CF9492-2A08-D240-93AC-2BA4A373B040}" type="datetimeFigureOut">
              <a:rPr lang="zh-CN" altLang="en-US" smtClean="0"/>
              <a:pPr/>
              <a:t>2017/6/11</a:t>
            </a:fld>
            <a:endParaRPr lang="zh-CN" altLang="en-US"/>
          </a:p>
        </p:txBody>
      </p:sp>
      <p:sp>
        <p:nvSpPr>
          <p:cNvPr id="11" name="幻灯片编号占位符 5"/>
          <p:cNvSpPr txBox="1">
            <a:spLocks/>
          </p:cNvSpPr>
          <p:nvPr userDrawn="1"/>
        </p:nvSpPr>
        <p:spPr>
          <a:xfrm>
            <a:off x="8742363" y="6356350"/>
            <a:ext cx="2846387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Arial" charset="0"/>
                <a:ea typeface="宋体" charset="0"/>
                <a:cs typeface="宋体" charset="0"/>
              </a:defRPr>
            </a:lvl1pPr>
            <a:lvl2pPr marL="542925" indent="-8572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087438" indent="-173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31950" indent="-26035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176463" indent="-3476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fld id="{55E955C5-77DE-B04C-B288-6CD8E4EE810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0" y="-1"/>
            <a:ext cx="12205734" cy="6866972"/>
          </a:xfrm>
          <a:prstGeom prst="rect">
            <a:avLst/>
          </a:prstGeom>
          <a:solidFill>
            <a:srgbClr val="0259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1845618"/>
            <a:ext cx="12198350" cy="2023189"/>
          </a:xfrm>
          <a:prstGeom prst="rect">
            <a:avLst/>
          </a:prstGeom>
        </p:spPr>
      </p:pic>
      <p:cxnSp>
        <p:nvCxnSpPr>
          <p:cNvPr id="13" name="直线连接符 12"/>
          <p:cNvCxnSpPr/>
          <p:nvPr userDrawn="1"/>
        </p:nvCxnSpPr>
        <p:spPr>
          <a:xfrm>
            <a:off x="0" y="1845618"/>
            <a:ext cx="12198350" cy="0"/>
          </a:xfrm>
          <a:prstGeom prst="line">
            <a:avLst/>
          </a:prstGeom>
          <a:ln w="76200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/>
          <p:cNvCxnSpPr/>
          <p:nvPr userDrawn="1"/>
        </p:nvCxnSpPr>
        <p:spPr>
          <a:xfrm>
            <a:off x="0" y="3861842"/>
            <a:ext cx="12198350" cy="0"/>
          </a:xfrm>
          <a:prstGeom prst="line">
            <a:avLst/>
          </a:prstGeom>
          <a:ln w="76200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460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2" r:id="rId1"/>
    <p:sldLayoutId id="2147484093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6" Type="http://schemas.openxmlformats.org/officeDocument/2006/relationships/image" Target="../media/image9.jpg"/><Relationship Id="rId7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82551" y="4005858"/>
            <a:ext cx="113052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600" b="1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基于</a:t>
            </a:r>
            <a:r>
              <a:rPr kumimoji="1" lang="zh-CN" altLang="en-US" sz="3600" b="1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海量网络数据的视频业务流量分析与应用</a:t>
            </a:r>
            <a:endParaRPr kumimoji="1" lang="en-US" altLang="zh-CN" sz="3600" b="1" dirty="0" smtClean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                               </a:t>
            </a:r>
            <a:endParaRPr kumimoji="1" lang="en-US" altLang="zh-CN" sz="2400" dirty="0" smtClean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李辰宇</a:t>
            </a:r>
            <a:endParaRPr kumimoji="1" lang="en-US" altLang="zh-CN" sz="2400" dirty="0" smtClean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北京邮电大学，信息与通信工程学院，宽带网络监控教研中心</a:t>
            </a:r>
            <a:endParaRPr kumimoji="1" lang="en-US" altLang="zh-CN" sz="2400" dirty="0" smtClean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视频分发服务器检测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>
          <a:xfrm>
            <a:off x="626541" y="1053530"/>
            <a:ext cx="10945242" cy="544425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视频分发服务器检测系统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41" y="1744117"/>
            <a:ext cx="6021741" cy="302433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26541" y="3967857"/>
            <a:ext cx="5504793" cy="252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charset="2"/>
              <a:buChar char="Ø"/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预处理</a:t>
            </a:r>
            <a:endParaRPr kumimoji="1"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提取记录组</a:t>
            </a:r>
            <a:endParaRPr kumimoji="1"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20000"/>
              </a:lnSpc>
              <a:buFont typeface="Wingdings" charset="2"/>
              <a:buChar char="Ø"/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预选择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检测疑似调度服务器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20000"/>
              </a:lnSpc>
              <a:buFont typeface="Wingdings" charset="2"/>
              <a:buChar char="Ø"/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综合判决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判决调度服务器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282" y="1340041"/>
            <a:ext cx="4979822" cy="487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3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视频分发服务器检测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>
          <a:xfrm>
            <a:off x="626541" y="1053530"/>
            <a:ext cx="10945242" cy="544425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实验验证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数据集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评价指标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实验结果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758" y="1557586"/>
            <a:ext cx="6180807" cy="15835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815" y="3536179"/>
            <a:ext cx="2387600" cy="698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183" y="3548879"/>
            <a:ext cx="2260600" cy="673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877" y="4603433"/>
            <a:ext cx="6192688" cy="189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0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引言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研究内容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展望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3362871" y="2009409"/>
            <a:ext cx="5040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视频分发服务器检测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用户行为特性分析</a:t>
            </a:r>
            <a:endParaRPr kumimoji="1" lang="en-US" altLang="zh-CN" sz="24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用户喜好特性分析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视频流行度分析及预测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左大括号 5"/>
          <p:cNvSpPr/>
          <p:nvPr/>
        </p:nvSpPr>
        <p:spPr>
          <a:xfrm>
            <a:off x="2553842" y="2045306"/>
            <a:ext cx="792088" cy="1497866"/>
          </a:xfrm>
          <a:prstGeom prst="leftBrac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207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用户行为特性分析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移动网络</a:t>
            </a:r>
            <a:r>
              <a:rPr lang="zh-CN" altLang="en-US" dirty="0" smtClean="0"/>
              <a:t>中网络视频业务的用户行为特性分析</a:t>
            </a:r>
            <a:endParaRPr lang="en-US" altLang="zh-CN" dirty="0"/>
          </a:p>
          <a:p>
            <a:pPr>
              <a:buFont typeface="Wingdings" charset="2"/>
              <a:buChar char="Ø"/>
            </a:pPr>
            <a:r>
              <a:rPr lang="zh-CN" altLang="en-US" dirty="0" smtClean="0"/>
              <a:t>数据消耗</a:t>
            </a:r>
            <a:endParaRPr lang="en-US" altLang="zh-CN" dirty="0" smtClean="0"/>
          </a:p>
          <a:p>
            <a:pPr>
              <a:buFont typeface="Wingdings" charset="2"/>
              <a:buChar char="Ø"/>
            </a:pPr>
            <a:r>
              <a:rPr lang="zh-CN" altLang="en-US" dirty="0" smtClean="0"/>
              <a:t>位置移动</a:t>
            </a:r>
            <a:endParaRPr lang="en-US" altLang="zh-CN" dirty="0" smtClean="0"/>
          </a:p>
          <a:p>
            <a:pPr>
              <a:buFont typeface="Wingdings" charset="2"/>
              <a:buChar char="Ø"/>
            </a:pPr>
            <a:r>
              <a:rPr lang="zh-CN" altLang="en-US" dirty="0" smtClean="0"/>
              <a:t>业务使用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分别</a:t>
            </a:r>
            <a:r>
              <a:rPr lang="zh-CN" altLang="en-US" dirty="0"/>
              <a:t>对应着用户在核心网、无线</a:t>
            </a:r>
            <a:r>
              <a:rPr lang="zh-CN" altLang="en-US" dirty="0" smtClean="0"/>
              <a:t>接入网、业务提供商</a:t>
            </a:r>
            <a:r>
              <a:rPr lang="zh-CN" altLang="en-US" dirty="0"/>
              <a:t>的资源</a:t>
            </a:r>
            <a:r>
              <a:rPr lang="zh-CN" altLang="en-US" dirty="0" smtClean="0"/>
              <a:t>消耗。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3266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用户行为特性分析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数据集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 smtClean="0"/>
              <a:t>来自我国</a:t>
            </a:r>
            <a:r>
              <a:rPr lang="zh-CN" altLang="en-US" dirty="0"/>
              <a:t>东北某省</a:t>
            </a:r>
            <a:r>
              <a:rPr lang="zh-CN" altLang="en-US" dirty="0" smtClean="0"/>
              <a:t>的</a:t>
            </a:r>
            <a:r>
              <a:rPr lang="en-US" altLang="zh-CN" dirty="0" smtClean="0"/>
              <a:t>2G/3G</a:t>
            </a:r>
            <a:r>
              <a:rPr lang="zh-CN" altLang="en-US" dirty="0" smtClean="0"/>
              <a:t>移动</a:t>
            </a:r>
            <a:r>
              <a:rPr lang="zh-CN" altLang="en-US" dirty="0"/>
              <a:t>通信</a:t>
            </a:r>
            <a:r>
              <a:rPr lang="zh-CN" altLang="en-US" dirty="0" smtClean="0"/>
              <a:t>网络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 smtClean="0"/>
              <a:t>HTTP</a:t>
            </a:r>
            <a:r>
              <a:rPr lang="zh-CN" altLang="en-US" sz="1800" dirty="0" smtClean="0"/>
              <a:t>记录时间</a:t>
            </a:r>
            <a:r>
              <a:rPr lang="zh-CN" altLang="en-US" sz="1800" dirty="0"/>
              <a:t>戳、</a:t>
            </a:r>
            <a:r>
              <a:rPr lang="en-US" altLang="zh-CN" sz="1800" dirty="0" smtClean="0"/>
              <a:t>HTTP</a:t>
            </a:r>
            <a:r>
              <a:rPr lang="zh-CN" altLang="en-US" sz="1800" dirty="0" smtClean="0"/>
              <a:t>请求</a:t>
            </a:r>
            <a:r>
              <a:rPr lang="en-US" altLang="zh-CN" sz="1800" dirty="0" smtClean="0"/>
              <a:t>URL</a:t>
            </a:r>
            <a:r>
              <a:rPr lang="zh-CN" altLang="en-US" sz="1800" dirty="0"/>
              <a:t>、经过匿名处理的用户标识</a:t>
            </a:r>
            <a:r>
              <a:rPr lang="zh-CN" altLang="en-US" sz="1800" dirty="0" smtClean="0"/>
              <a:t>、</a:t>
            </a:r>
            <a:endParaRPr lang="en-US" altLang="zh-CN" sz="1800" dirty="0" smtClean="0"/>
          </a:p>
          <a:p>
            <a:pPr marL="0" indent="0">
              <a:buNone/>
            </a:pPr>
            <a:r>
              <a:rPr lang="zh-CN" altLang="en-US" sz="1800" dirty="0" smtClean="0"/>
              <a:t>移动</a:t>
            </a:r>
            <a:r>
              <a:rPr lang="zh-CN" altLang="en-US" sz="1800" dirty="0"/>
              <a:t>通信网络的小区标识 </a:t>
            </a:r>
            <a:r>
              <a:rPr lang="en-US" altLang="zh-CN" sz="1800" dirty="0"/>
              <a:t>(LAC-CI)</a:t>
            </a:r>
            <a:r>
              <a:rPr lang="zh-CN" altLang="en-US" sz="1800" dirty="0"/>
              <a:t>、对</a:t>
            </a:r>
            <a:r>
              <a:rPr lang="zh-CN" altLang="en-US" sz="1800" dirty="0" smtClean="0"/>
              <a:t>应</a:t>
            </a:r>
            <a:r>
              <a:rPr lang="en-US" altLang="zh-CN" sz="1800" dirty="0" smtClean="0"/>
              <a:t>TCP</a:t>
            </a:r>
            <a:r>
              <a:rPr lang="zh-CN" altLang="en-US" sz="1800" dirty="0" smtClean="0"/>
              <a:t>流</a:t>
            </a:r>
            <a:r>
              <a:rPr lang="zh-CN" altLang="en-US" sz="1800" dirty="0"/>
              <a:t>的上下行字节数。</a:t>
            </a:r>
            <a:endParaRPr lang="en-US" altLang="zh-CN" sz="1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41" y="2205658"/>
            <a:ext cx="6552754" cy="25367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460953" y="2843092"/>
            <a:ext cx="4127771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数据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采集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阶段：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2015-08-01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～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2015-08-10</a:t>
            </a:r>
          </a:p>
          <a:p>
            <a:pPr>
              <a:lnSpc>
                <a:spcPct val="120000"/>
              </a:lnSpc>
            </a:pP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r>
              <a:rPr lang="fi-FI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17,570,755,031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条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HTTP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记录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945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用户行为特性分析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zh-CN" altLang="en-US" dirty="0" smtClean="0"/>
              <a:t>数据消耗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流量字节数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sz="1800" dirty="0"/>
              <a:t>80%</a:t>
            </a:r>
            <a:r>
              <a:rPr lang="zh-CN" altLang="en-US" sz="1800" dirty="0"/>
              <a:t>的</a:t>
            </a:r>
            <a:r>
              <a:rPr lang="zh-CN" altLang="en-US" sz="1800" dirty="0" smtClean="0"/>
              <a:t>用户在</a:t>
            </a:r>
            <a:r>
              <a:rPr lang="en-US" altLang="zh-CN" sz="1800" dirty="0" smtClean="0"/>
              <a:t>10</a:t>
            </a:r>
            <a:r>
              <a:rPr lang="zh-CN" altLang="en-US" sz="1800" dirty="0" smtClean="0"/>
              <a:t>天内</a:t>
            </a:r>
            <a:r>
              <a:rPr lang="zh-CN" altLang="en-US" sz="1800" dirty="0"/>
              <a:t>的流量消耗都</a:t>
            </a:r>
            <a:r>
              <a:rPr lang="zh-CN" altLang="en-US" sz="1800" dirty="0" smtClean="0"/>
              <a:t>少于</a:t>
            </a:r>
            <a:r>
              <a:rPr lang="en-US" altLang="zh-CN" sz="1800" dirty="0" smtClean="0"/>
              <a:t>2MB</a:t>
            </a:r>
            <a:r>
              <a:rPr lang="zh-CN" altLang="en-US" sz="1800" dirty="0" smtClean="0"/>
              <a:t>，同时某些“重度”用户则消耗</a:t>
            </a:r>
            <a:r>
              <a:rPr lang="zh-CN" altLang="en-US" sz="1800" dirty="0"/>
              <a:t>了多达</a:t>
            </a:r>
            <a:r>
              <a:rPr lang="zh-CN" altLang="en-US" sz="1800" dirty="0" smtClean="0"/>
              <a:t>若干</a:t>
            </a:r>
            <a:r>
              <a:rPr lang="en-US" altLang="zh-CN" sz="1800" dirty="0" smtClean="0"/>
              <a:t>Gb</a:t>
            </a:r>
            <a:r>
              <a:rPr lang="zh-CN" altLang="en-US" sz="1800" dirty="0" smtClean="0"/>
              <a:t>的</a:t>
            </a:r>
            <a:r>
              <a:rPr lang="zh-CN" altLang="en-US" sz="1800" dirty="0"/>
              <a:t>视频</a:t>
            </a:r>
            <a:r>
              <a:rPr lang="zh-CN" altLang="en-US" sz="1800" dirty="0" smtClean="0"/>
              <a:t>流量。</a:t>
            </a:r>
            <a:endParaRPr lang="en-US" altLang="zh-CN" sz="18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41" y="2840180"/>
            <a:ext cx="4572000" cy="3657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843" y="2638782"/>
            <a:ext cx="4572000" cy="36576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110954" y="3035693"/>
            <a:ext cx="2493889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重度用户检测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180" y="3702190"/>
            <a:ext cx="739488" cy="22837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779" y="4001414"/>
            <a:ext cx="1533349" cy="67423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474" y="4746506"/>
            <a:ext cx="1906131" cy="28377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307087" y="5725535"/>
            <a:ext cx="295908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通过本方法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，我们从数据集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74,928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位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用户中共检出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3,921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位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重度数据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消耗用户。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69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用户行为特性分析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zh-CN" altLang="en-US" dirty="0" smtClean="0"/>
              <a:t>位置移动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sz="1800" dirty="0" smtClean="0"/>
              <a:t>访问小区数：检测</a:t>
            </a:r>
            <a:r>
              <a:rPr lang="zh-CN" altLang="en-US" sz="1800" dirty="0"/>
              <a:t>出</a:t>
            </a:r>
            <a:r>
              <a:rPr lang="zh-CN" altLang="en-US" sz="1800" dirty="0" smtClean="0"/>
              <a:t>了</a:t>
            </a:r>
            <a:r>
              <a:rPr lang="en-US" altLang="zh-CN" sz="1800" dirty="0" smtClean="0"/>
              <a:t>2,597</a:t>
            </a:r>
            <a:r>
              <a:rPr lang="zh-CN" altLang="en-US" sz="1800" dirty="0" smtClean="0"/>
              <a:t>名</a:t>
            </a:r>
            <a:r>
              <a:rPr lang="zh-CN" altLang="en-US" sz="1800" dirty="0"/>
              <a:t>高移动性</a:t>
            </a:r>
            <a:r>
              <a:rPr lang="zh-CN" altLang="en-US" sz="1800" dirty="0" smtClean="0"/>
              <a:t>用户，占据</a:t>
            </a:r>
            <a:r>
              <a:rPr lang="zh-CN" altLang="en-US" sz="1800" dirty="0"/>
              <a:t>总用</a:t>
            </a:r>
            <a:r>
              <a:rPr lang="zh-CN" altLang="en-US" sz="1800" dirty="0" smtClean="0"/>
              <a:t>户</a:t>
            </a:r>
            <a:r>
              <a:rPr lang="zh-CN" altLang="en-US" sz="1800" dirty="0"/>
              <a:t>数</a:t>
            </a:r>
            <a:r>
              <a:rPr lang="zh-CN" altLang="en-US" sz="1800" dirty="0" smtClean="0"/>
              <a:t>的</a:t>
            </a:r>
            <a:r>
              <a:rPr lang="en-US" altLang="zh-CN" sz="1800" dirty="0" smtClean="0"/>
              <a:t>3.47</a:t>
            </a:r>
            <a:r>
              <a:rPr lang="en-US" altLang="zh-CN" sz="1800" dirty="0"/>
              <a:t>%</a:t>
            </a:r>
            <a:r>
              <a:rPr lang="zh-CN" altLang="en-US" sz="1800" dirty="0"/>
              <a:t>，却对应</a:t>
            </a:r>
            <a:r>
              <a:rPr lang="zh-CN" altLang="en-US" sz="1800" dirty="0" smtClean="0"/>
              <a:t>着</a:t>
            </a:r>
            <a:r>
              <a:rPr lang="en-US" altLang="zh-CN" sz="1800" dirty="0" smtClean="0"/>
              <a:t>75.61%</a:t>
            </a:r>
            <a:r>
              <a:rPr lang="zh-CN" altLang="en-US" sz="1800" dirty="0" smtClean="0"/>
              <a:t>的</a:t>
            </a:r>
            <a:r>
              <a:rPr lang="zh-CN" altLang="en-US" sz="1800" dirty="0"/>
              <a:t>访问小区数。</a:t>
            </a:r>
            <a:endParaRPr lang="en-US" altLang="zh-CN" sz="1800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51" y="3095003"/>
            <a:ext cx="4689579" cy="299099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005" y="3517326"/>
            <a:ext cx="2736304" cy="32835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005" y="1875544"/>
            <a:ext cx="2736304" cy="164178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190950" y="2746409"/>
            <a:ext cx="2959080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全天累计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90950" y="4392209"/>
            <a:ext cx="2959080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19:00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190950" y="6033991"/>
            <a:ext cx="2959080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2:00</a:t>
            </a:r>
          </a:p>
        </p:txBody>
      </p:sp>
      <p:sp>
        <p:nvSpPr>
          <p:cNvPr id="13" name="椭圆 12"/>
          <p:cNvSpPr/>
          <p:nvPr/>
        </p:nvSpPr>
        <p:spPr>
          <a:xfrm>
            <a:off x="6949592" y="2465163"/>
            <a:ext cx="274600" cy="2157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173728" y="2116268"/>
            <a:ext cx="274600" cy="2157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7957704" y="2853997"/>
            <a:ext cx="274600" cy="2157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807" y="3212365"/>
            <a:ext cx="2924044" cy="233923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2071256" y="2409169"/>
            <a:ext cx="1512168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400" smtClean="0">
                <a:latin typeface="Microsoft YaHei" charset="-122"/>
                <a:ea typeface="Microsoft YaHei" charset="-122"/>
                <a:cs typeface="Microsoft YaHei" charset="-122"/>
              </a:rPr>
              <a:t>请求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位置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702225" y="2680920"/>
            <a:ext cx="1512168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重复位置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36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用户行为特性分析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zh-CN" altLang="en-US" dirty="0" smtClean="0"/>
              <a:t>位置移动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移动模式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41" y="2277666"/>
            <a:ext cx="5340624" cy="188914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013" y="2285637"/>
            <a:ext cx="5316711" cy="1881175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626541" y="5213280"/>
            <a:ext cx="173854" cy="173854"/>
          </a:xfrm>
          <a:prstGeom prst="ellipse">
            <a:avLst/>
          </a:prstGeom>
          <a:ln>
            <a:headEnd w="lg" len="lg"/>
            <a:tailEnd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6" name="组 35"/>
          <p:cNvGrpSpPr/>
          <p:nvPr/>
        </p:nvGrpSpPr>
        <p:grpSpPr>
          <a:xfrm>
            <a:off x="2734546" y="4817366"/>
            <a:ext cx="933557" cy="846277"/>
            <a:chOff x="9491074" y="4593779"/>
            <a:chExt cx="1160000" cy="1051549"/>
          </a:xfrm>
        </p:grpSpPr>
        <p:sp>
          <p:nvSpPr>
            <p:cNvPr id="9" name="椭圆 8"/>
            <p:cNvSpPr/>
            <p:nvPr/>
          </p:nvSpPr>
          <p:spPr>
            <a:xfrm>
              <a:off x="9491074" y="5429304"/>
              <a:ext cx="216024" cy="216024"/>
            </a:xfrm>
            <a:prstGeom prst="ellipse">
              <a:avLst/>
            </a:prstGeom>
            <a:ln>
              <a:headEnd w="lg" len="lg"/>
              <a:tailEnd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0435050" y="4593779"/>
              <a:ext cx="216024" cy="216024"/>
            </a:xfrm>
            <a:prstGeom prst="ellipse">
              <a:avLst/>
            </a:prstGeom>
            <a:ln>
              <a:headEnd w="lg" len="lg"/>
              <a:tailEnd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1" name="曲线连接符 10"/>
            <p:cNvCxnSpPr/>
            <p:nvPr/>
          </p:nvCxnSpPr>
          <p:spPr>
            <a:xfrm rot="5400000" flipH="1" flipV="1">
              <a:off x="9653312" y="4647566"/>
              <a:ext cx="727513" cy="835964"/>
            </a:xfrm>
            <a:prstGeom prst="curvedConnector2">
              <a:avLst/>
            </a:prstGeom>
            <a:ln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曲线连接符 11"/>
            <p:cNvCxnSpPr/>
            <p:nvPr/>
          </p:nvCxnSpPr>
          <p:spPr>
            <a:xfrm rot="5400000">
              <a:off x="9761324" y="4755577"/>
              <a:ext cx="727513" cy="835964"/>
            </a:xfrm>
            <a:prstGeom prst="curvedConnector2">
              <a:avLst/>
            </a:prstGeom>
            <a:ln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 34"/>
          <p:cNvGrpSpPr/>
          <p:nvPr/>
        </p:nvGrpSpPr>
        <p:grpSpPr>
          <a:xfrm>
            <a:off x="1286615" y="4822100"/>
            <a:ext cx="933557" cy="846277"/>
            <a:chOff x="1170131" y="4836755"/>
            <a:chExt cx="1160000" cy="1051549"/>
          </a:xfrm>
        </p:grpSpPr>
        <p:sp>
          <p:nvSpPr>
            <p:cNvPr id="13" name="椭圆 12"/>
            <p:cNvSpPr/>
            <p:nvPr/>
          </p:nvSpPr>
          <p:spPr>
            <a:xfrm>
              <a:off x="1170131" y="5672280"/>
              <a:ext cx="216024" cy="216024"/>
            </a:xfrm>
            <a:prstGeom prst="ellipse">
              <a:avLst/>
            </a:prstGeom>
            <a:ln>
              <a:headEnd w="lg" len="lg"/>
              <a:tailEnd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2114107" y="4836755"/>
              <a:ext cx="216024" cy="216024"/>
            </a:xfrm>
            <a:prstGeom prst="ellipse">
              <a:avLst/>
            </a:prstGeom>
            <a:ln>
              <a:headEnd w="lg" len="lg"/>
              <a:tailEnd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5" name="直线箭头连接符 14"/>
            <p:cNvCxnSpPr/>
            <p:nvPr/>
          </p:nvCxnSpPr>
          <p:spPr>
            <a:xfrm flipV="1">
              <a:off x="1354519" y="5021143"/>
              <a:ext cx="791224" cy="682773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 36"/>
          <p:cNvGrpSpPr/>
          <p:nvPr/>
        </p:nvGrpSpPr>
        <p:grpSpPr>
          <a:xfrm>
            <a:off x="4184947" y="4768555"/>
            <a:ext cx="1507822" cy="1063304"/>
            <a:chOff x="11275860" y="4465938"/>
            <a:chExt cx="1873557" cy="1321217"/>
          </a:xfrm>
        </p:grpSpPr>
        <p:sp>
          <p:nvSpPr>
            <p:cNvPr id="16" name="椭圆 15"/>
            <p:cNvSpPr/>
            <p:nvPr/>
          </p:nvSpPr>
          <p:spPr>
            <a:xfrm>
              <a:off x="11275860" y="5571131"/>
              <a:ext cx="216024" cy="216024"/>
            </a:xfrm>
            <a:prstGeom prst="ellipse">
              <a:avLst/>
            </a:prstGeom>
            <a:ln>
              <a:headEnd w="lg" len="lg"/>
              <a:tailEnd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11928619" y="4805119"/>
              <a:ext cx="216024" cy="216024"/>
            </a:xfrm>
            <a:prstGeom prst="ellipse">
              <a:avLst/>
            </a:prstGeom>
            <a:ln>
              <a:headEnd w="lg" len="lg"/>
              <a:tailEnd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8" name="直线箭头连接符 17"/>
            <p:cNvCxnSpPr/>
            <p:nvPr/>
          </p:nvCxnSpPr>
          <p:spPr>
            <a:xfrm flipV="1">
              <a:off x="11460248" y="4989507"/>
              <a:ext cx="500007" cy="613260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/>
            <p:cNvSpPr/>
            <p:nvPr/>
          </p:nvSpPr>
          <p:spPr>
            <a:xfrm>
              <a:off x="12933393" y="4465938"/>
              <a:ext cx="216024" cy="216024"/>
            </a:xfrm>
            <a:prstGeom prst="ellipse">
              <a:avLst/>
            </a:prstGeom>
            <a:ln>
              <a:headEnd w="lg" len="lg"/>
              <a:tailEnd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0" name="直线箭头连接符 19"/>
            <p:cNvCxnSpPr/>
            <p:nvPr/>
          </p:nvCxnSpPr>
          <p:spPr>
            <a:xfrm flipV="1">
              <a:off x="12144643" y="4573950"/>
              <a:ext cx="788750" cy="339181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 37"/>
          <p:cNvGrpSpPr/>
          <p:nvPr/>
        </p:nvGrpSpPr>
        <p:grpSpPr>
          <a:xfrm>
            <a:off x="6030314" y="4787066"/>
            <a:ext cx="1349803" cy="993803"/>
            <a:chOff x="9155614" y="6380775"/>
            <a:chExt cx="1677210" cy="1234859"/>
          </a:xfrm>
        </p:grpSpPr>
        <p:sp>
          <p:nvSpPr>
            <p:cNvPr id="21" name="椭圆 20"/>
            <p:cNvSpPr/>
            <p:nvPr/>
          </p:nvSpPr>
          <p:spPr>
            <a:xfrm>
              <a:off x="10074194" y="6908592"/>
              <a:ext cx="216024" cy="216024"/>
            </a:xfrm>
            <a:prstGeom prst="ellipse">
              <a:avLst/>
            </a:prstGeom>
            <a:ln>
              <a:headEnd w="lg" len="lg"/>
              <a:tailEnd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10616800" y="6380775"/>
              <a:ext cx="216024" cy="216024"/>
            </a:xfrm>
            <a:prstGeom prst="ellipse">
              <a:avLst/>
            </a:prstGeom>
            <a:ln>
              <a:headEnd w="lg" len="lg"/>
              <a:tailEnd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3" name="曲线连接符 22"/>
            <p:cNvCxnSpPr/>
            <p:nvPr/>
          </p:nvCxnSpPr>
          <p:spPr>
            <a:xfrm rot="5400000" flipH="1" flipV="1">
              <a:off x="10189601" y="6481393"/>
              <a:ext cx="419804" cy="434595"/>
            </a:xfrm>
            <a:prstGeom prst="curvedConnector2">
              <a:avLst/>
            </a:prstGeom>
            <a:ln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曲线连接符 23"/>
            <p:cNvCxnSpPr/>
            <p:nvPr/>
          </p:nvCxnSpPr>
          <p:spPr>
            <a:xfrm rot="5400000">
              <a:off x="10297613" y="6589404"/>
              <a:ext cx="419805" cy="434594"/>
            </a:xfrm>
            <a:prstGeom prst="curvedConnector2">
              <a:avLst/>
            </a:prstGeom>
            <a:ln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/>
            <p:cNvSpPr/>
            <p:nvPr/>
          </p:nvSpPr>
          <p:spPr>
            <a:xfrm>
              <a:off x="9155614" y="7399610"/>
              <a:ext cx="216024" cy="216024"/>
            </a:xfrm>
            <a:prstGeom prst="ellipse">
              <a:avLst/>
            </a:prstGeom>
            <a:ln>
              <a:headEnd w="lg" len="lg"/>
              <a:tailEnd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6" name="直线箭头连接符 25"/>
            <p:cNvCxnSpPr/>
            <p:nvPr/>
          </p:nvCxnSpPr>
          <p:spPr>
            <a:xfrm flipV="1">
              <a:off x="9340002" y="7016604"/>
              <a:ext cx="734192" cy="414642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 38"/>
          <p:cNvGrpSpPr/>
          <p:nvPr/>
        </p:nvGrpSpPr>
        <p:grpSpPr>
          <a:xfrm>
            <a:off x="8129143" y="4574406"/>
            <a:ext cx="1707135" cy="1245270"/>
            <a:chOff x="11348086" y="6197577"/>
            <a:chExt cx="2121215" cy="1547321"/>
          </a:xfrm>
        </p:grpSpPr>
        <p:sp>
          <p:nvSpPr>
            <p:cNvPr id="27" name="椭圆 26"/>
            <p:cNvSpPr/>
            <p:nvPr/>
          </p:nvSpPr>
          <p:spPr>
            <a:xfrm>
              <a:off x="11348086" y="7528874"/>
              <a:ext cx="216024" cy="216024"/>
            </a:xfrm>
            <a:prstGeom prst="ellipse">
              <a:avLst/>
            </a:prstGeom>
            <a:ln>
              <a:headEnd w="lg" len="lg"/>
              <a:tailEnd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11773149" y="6915614"/>
              <a:ext cx="216024" cy="216024"/>
            </a:xfrm>
            <a:prstGeom prst="ellipse">
              <a:avLst/>
            </a:prstGeom>
            <a:ln>
              <a:headEnd w="lg" len="lg"/>
              <a:tailEnd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9" name="直线箭头连接符 28"/>
            <p:cNvCxnSpPr/>
            <p:nvPr/>
          </p:nvCxnSpPr>
          <p:spPr>
            <a:xfrm flipV="1">
              <a:off x="11532474" y="7100002"/>
              <a:ext cx="272311" cy="460508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29"/>
            <p:cNvSpPr/>
            <p:nvPr/>
          </p:nvSpPr>
          <p:spPr>
            <a:xfrm>
              <a:off x="12429120" y="6488787"/>
              <a:ext cx="216024" cy="216024"/>
            </a:xfrm>
            <a:prstGeom prst="ellipse">
              <a:avLst/>
            </a:prstGeom>
            <a:ln>
              <a:headEnd w="lg" len="lg"/>
              <a:tailEnd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31" name="直线箭头连接符 30"/>
            <p:cNvCxnSpPr/>
            <p:nvPr/>
          </p:nvCxnSpPr>
          <p:spPr>
            <a:xfrm flipV="1">
              <a:off x="11957537" y="6596799"/>
              <a:ext cx="471583" cy="350451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13253277" y="6197577"/>
              <a:ext cx="216024" cy="216024"/>
            </a:xfrm>
            <a:prstGeom prst="ellipse">
              <a:avLst/>
            </a:prstGeom>
            <a:ln>
              <a:headEnd w="lg" len="lg"/>
              <a:tailEnd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33" name="直线箭头连接符 32"/>
            <p:cNvCxnSpPr/>
            <p:nvPr/>
          </p:nvCxnSpPr>
          <p:spPr>
            <a:xfrm flipV="1">
              <a:off x="12613508" y="6305589"/>
              <a:ext cx="639769" cy="214834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279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用户行为特性分析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17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zh-CN" altLang="en-US" dirty="0" smtClean="0"/>
              <a:t>业务使用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sz="1800" dirty="0" smtClean="0"/>
              <a:t>观看视频数：</a:t>
            </a:r>
            <a:r>
              <a:rPr lang="en-US" altLang="zh-CN" sz="1800" dirty="0" smtClean="0"/>
              <a:t>7,070</a:t>
            </a:r>
            <a:r>
              <a:rPr lang="zh-CN" altLang="en-US" sz="1800" dirty="0" smtClean="0"/>
              <a:t>名</a:t>
            </a:r>
            <a:r>
              <a:rPr lang="zh-CN" altLang="en-US" sz="1800" dirty="0"/>
              <a:t>重度业务使用</a:t>
            </a:r>
            <a:r>
              <a:rPr lang="zh-CN" altLang="en-US" sz="1800" dirty="0" smtClean="0"/>
              <a:t>用户，占总用</a:t>
            </a:r>
            <a:r>
              <a:rPr lang="zh-CN" altLang="en-US" sz="1800" dirty="0"/>
              <a:t>户数</a:t>
            </a:r>
            <a:r>
              <a:rPr lang="zh-CN" altLang="en-US" sz="1800" dirty="0" smtClean="0"/>
              <a:t>的</a:t>
            </a:r>
            <a:r>
              <a:rPr lang="en-US" altLang="zh-CN" sz="1800" dirty="0" smtClean="0"/>
              <a:t>9.44</a:t>
            </a:r>
            <a:r>
              <a:rPr lang="en-US" altLang="zh-CN" sz="1800" dirty="0"/>
              <a:t>%</a:t>
            </a:r>
            <a:r>
              <a:rPr lang="zh-CN" altLang="en-US" sz="1800" dirty="0" smtClean="0"/>
              <a:t>，播放</a:t>
            </a:r>
            <a:r>
              <a:rPr lang="zh-CN" altLang="en-US" sz="1800" dirty="0"/>
              <a:t>了总视频数</a:t>
            </a:r>
            <a:r>
              <a:rPr lang="zh-CN" altLang="en-US" sz="1800" dirty="0" smtClean="0"/>
              <a:t>的</a:t>
            </a:r>
            <a:r>
              <a:rPr lang="en-US" altLang="zh-CN" sz="1800" dirty="0" smtClean="0"/>
              <a:t>47.96</a:t>
            </a:r>
            <a:r>
              <a:rPr lang="en-US" altLang="zh-CN" sz="1800" dirty="0"/>
              <a:t>%</a:t>
            </a:r>
            <a:r>
              <a:rPr lang="zh-CN" altLang="en-US" sz="1800" dirty="0"/>
              <a:t>。</a:t>
            </a:r>
            <a:endParaRPr lang="en-US" altLang="zh-CN" sz="1800" dirty="0" smtClean="0"/>
          </a:p>
        </p:txBody>
      </p:sp>
      <p:sp>
        <p:nvSpPr>
          <p:cNvPr id="7" name="矩形 6"/>
          <p:cNvSpPr/>
          <p:nvPr/>
        </p:nvSpPr>
        <p:spPr>
          <a:xfrm>
            <a:off x="6099162" y="6310114"/>
            <a:ext cx="360053" cy="1876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188" y="2432316"/>
            <a:ext cx="4572000" cy="36576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562671" y="3209347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重复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播放行为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196" y="3671012"/>
            <a:ext cx="13208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9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用户行为特性分析</a:t>
            </a: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>
          <a:xfrm>
            <a:off x="626541" y="1053530"/>
            <a:ext cx="10945242" cy="5444250"/>
          </a:xfrm>
        </p:spPr>
        <p:txBody>
          <a:bodyPr/>
          <a:lstStyle/>
          <a:p>
            <a:pPr>
              <a:buFont typeface="Wingdings" charset="2"/>
              <a:buChar char="Ø"/>
            </a:pPr>
            <a:r>
              <a:rPr lang="zh-CN" altLang="en-US" dirty="0" smtClean="0"/>
              <a:t>多角度交叉比较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</p:txBody>
      </p:sp>
      <p:sp>
        <p:nvSpPr>
          <p:cNvPr id="12" name="文本框 11"/>
          <p:cNvSpPr txBox="1"/>
          <p:nvPr/>
        </p:nvSpPr>
        <p:spPr>
          <a:xfrm>
            <a:off x="3546420" y="1812525"/>
            <a:ext cx="5184602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三种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重度用户集合文氏图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321" y="2382980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78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1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引言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研究内容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展望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222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引言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研究内容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展望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3362871" y="2009409"/>
            <a:ext cx="5040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视频分发服务器检测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用户行为特性分析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用户喜好特性分析</a:t>
            </a:r>
            <a:endParaRPr kumimoji="1" lang="en-US" altLang="zh-CN" sz="24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视频流行度分析及预测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左大括号 5"/>
          <p:cNvSpPr/>
          <p:nvPr/>
        </p:nvSpPr>
        <p:spPr>
          <a:xfrm>
            <a:off x="2553842" y="2045306"/>
            <a:ext cx="792088" cy="1497866"/>
          </a:xfrm>
          <a:prstGeom prst="leftBrac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213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用户喜好特性分析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rgbClr val="000000"/>
                </a:solidFill>
              </a:rPr>
              <a:t>综合性</a:t>
            </a:r>
            <a:r>
              <a:rPr lang="zh-CN" altLang="en-US" dirty="0" smtClean="0"/>
              <a:t>网络视频业务的用户喜好特性</a:t>
            </a:r>
            <a:r>
              <a:rPr lang="zh-CN" altLang="en-US" dirty="0" smtClean="0">
                <a:solidFill>
                  <a:srgbClr val="FF0000"/>
                </a:solidFill>
              </a:rPr>
              <a:t>对比性</a:t>
            </a:r>
            <a:r>
              <a:rPr lang="zh-CN" altLang="en-US" dirty="0" smtClean="0"/>
              <a:t>分析</a:t>
            </a:r>
            <a:endParaRPr lang="en-US" altLang="zh-CN" dirty="0"/>
          </a:p>
          <a:p>
            <a:pPr>
              <a:buFont typeface="Wingdings" charset="2"/>
              <a:buChar char="Ø"/>
            </a:pPr>
            <a:r>
              <a:rPr lang="zh-CN" altLang="en-US" dirty="0" smtClean="0"/>
              <a:t>用户活跃度</a:t>
            </a:r>
            <a:endParaRPr lang="en-US" altLang="zh-CN" dirty="0" smtClean="0"/>
          </a:p>
          <a:p>
            <a:pPr>
              <a:buFont typeface="Wingdings" charset="2"/>
              <a:buChar char="Ø"/>
            </a:pPr>
            <a:r>
              <a:rPr lang="zh-CN" altLang="en-US" dirty="0" smtClean="0"/>
              <a:t>视频属性</a:t>
            </a:r>
            <a:endParaRPr lang="en-US" altLang="zh-CN" dirty="0" smtClean="0"/>
          </a:p>
          <a:p>
            <a:pPr>
              <a:buFont typeface="Wingdings" charset="2"/>
              <a:buChar char="Ø"/>
            </a:pPr>
            <a:r>
              <a:rPr lang="zh-CN" altLang="en-US" dirty="0" smtClean="0"/>
              <a:t>用户关系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085" y="2961110"/>
            <a:ext cx="6879639" cy="313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9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用户喜好特性分析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21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/>
              <a:t>数据集</a:t>
            </a:r>
            <a:endParaRPr lang="en-US" altLang="zh-CN" dirty="0"/>
          </a:p>
          <a:p>
            <a:pPr>
              <a:buFont typeface="+mj-lt"/>
              <a:buAutoNum type="arabicPeriod"/>
            </a:pPr>
            <a:r>
              <a:rPr lang="zh-CN" altLang="en-US" dirty="0" smtClean="0"/>
              <a:t>从</a:t>
            </a:r>
            <a:r>
              <a:rPr lang="zh-CN" altLang="en-US" dirty="0"/>
              <a:t>网络运营商处采集的大规模网络流量数据（东北某省的省际网络）</a:t>
            </a:r>
            <a:endParaRPr lang="en-US" altLang="zh-CN" dirty="0"/>
          </a:p>
          <a:p>
            <a:pPr>
              <a:buFont typeface="+mj-lt"/>
              <a:buAutoNum type="arabicPeriod"/>
            </a:pPr>
            <a:r>
              <a:rPr lang="zh-CN" altLang="en-US" dirty="0" smtClean="0"/>
              <a:t>从业务供商</a:t>
            </a:r>
            <a:r>
              <a:rPr lang="zh-CN" altLang="en-US" dirty="0"/>
              <a:t>处爬取的长时期视频元信息</a:t>
            </a:r>
            <a:r>
              <a:rPr lang="zh-CN" altLang="en-US" dirty="0" smtClean="0"/>
              <a:t>数据（优酷视频网站）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3999272" y="2957880"/>
            <a:ext cx="41997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数据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采集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阶段：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2015-12-12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～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2015-12-18</a:t>
            </a:r>
          </a:p>
          <a:p>
            <a:pPr>
              <a:lnSpc>
                <a:spcPct val="120000"/>
              </a:lnSpc>
            </a:pP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r>
              <a:rPr lang="cs-CZ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12,106,121,482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条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HTTP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记录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144,457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条视频元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信息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385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625" y="1889686"/>
            <a:ext cx="4104482" cy="492537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用户喜好特性分析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22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zh-CN" altLang="en-US" dirty="0" smtClean="0"/>
              <a:t>用户活跃度</a:t>
            </a:r>
            <a:endParaRPr lang="en-US" altLang="zh-CN" dirty="0" smtClean="0"/>
          </a:p>
          <a:p>
            <a:pPr>
              <a:buFont typeface="Wingdings" charset="2"/>
              <a:buChar char="Ø"/>
            </a:pPr>
            <a:r>
              <a:rPr lang="zh-CN" altLang="en-US" dirty="0" smtClean="0"/>
              <a:t>视频属性</a:t>
            </a:r>
            <a:endParaRPr lang="en-US" altLang="zh-CN" dirty="0" smtClean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191" y="1087812"/>
            <a:ext cx="4849928" cy="28615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191" y="3953534"/>
            <a:ext cx="4849928" cy="28615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8991" y="3120061"/>
            <a:ext cx="1274991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上传者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8990" y="4934684"/>
            <a:ext cx="1274991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播放者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74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用户喜好特性分析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23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zh-CN" altLang="en-US" dirty="0" smtClean="0"/>
              <a:t>用户关系</a:t>
            </a:r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657" y="2493690"/>
            <a:ext cx="3453756" cy="345375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649" y="2744915"/>
            <a:ext cx="3155206" cy="2524165"/>
          </a:xfrm>
          <a:prstGeom prst="rect">
            <a:avLst/>
          </a:prstGeom>
        </p:spPr>
      </p:pic>
      <p:grpSp>
        <p:nvGrpSpPr>
          <p:cNvPr id="19" name="组 18"/>
          <p:cNvGrpSpPr/>
          <p:nvPr/>
        </p:nvGrpSpPr>
        <p:grpSpPr>
          <a:xfrm>
            <a:off x="4879477" y="2493690"/>
            <a:ext cx="2808312" cy="976816"/>
            <a:chOff x="4587007" y="1318193"/>
            <a:chExt cx="3759224" cy="1307572"/>
          </a:xfrm>
        </p:grpSpPr>
        <p:cxnSp>
          <p:nvCxnSpPr>
            <p:cNvPr id="14" name="直线连接符 13"/>
            <p:cNvCxnSpPr/>
            <p:nvPr/>
          </p:nvCxnSpPr>
          <p:spPr>
            <a:xfrm flipV="1">
              <a:off x="5523111" y="1687525"/>
              <a:ext cx="1296144" cy="753574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4587007" y="2256433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200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user a</a:t>
              </a:r>
              <a:endParaRPr kumimoji="1" lang="zh-CN" altLang="en-US" sz="12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819255" y="1318193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user b</a:t>
              </a:r>
              <a:endParaRPr kumimoji="1" lang="zh-CN" altLang="en-US" sz="12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819255" y="2256433"/>
              <a:ext cx="1526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same video</a:t>
              </a:r>
              <a:endParaRPr kumimoji="1" lang="zh-CN" altLang="en-US" sz="12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cxnSp>
          <p:nvCxnSpPr>
            <p:cNvPr id="18" name="直线箭头连接符 17"/>
            <p:cNvCxnSpPr/>
            <p:nvPr/>
          </p:nvCxnSpPr>
          <p:spPr>
            <a:xfrm flipH="1" flipV="1">
              <a:off x="6315199" y="2162966"/>
              <a:ext cx="504056" cy="278133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485" y="4770631"/>
            <a:ext cx="1754802" cy="55597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485" y="5516904"/>
            <a:ext cx="1372568" cy="573351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1894989" y="2032025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上传者粉丝数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310986" y="2032025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latin typeface="Microsoft YaHei" charset="-122"/>
                <a:ea typeface="Microsoft YaHei" charset="-122"/>
                <a:cs typeface="Microsoft YaHei" charset="-122"/>
              </a:rPr>
              <a:t>播放者喜好网络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680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24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引言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研究内容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展望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3362871" y="2009409"/>
            <a:ext cx="5040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视频分发服务器检测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用户行为特性分析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用户喜好特性分析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视频流行度分析及预测</a:t>
            </a:r>
            <a:endParaRPr kumimoji="1" lang="zh-CN" altLang="en-US" sz="24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左大括号 5"/>
          <p:cNvSpPr/>
          <p:nvPr/>
        </p:nvSpPr>
        <p:spPr>
          <a:xfrm>
            <a:off x="2553842" y="2045306"/>
            <a:ext cx="792088" cy="1497866"/>
          </a:xfrm>
          <a:prstGeom prst="leftBrac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973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视频流行度分析及预测</a:t>
            </a: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25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zh-CN" altLang="en-US" dirty="0" smtClean="0"/>
              <a:t>视频流行度</a:t>
            </a:r>
            <a:r>
              <a:rPr lang="zh-CN" altLang="en-US" dirty="0"/>
              <a:t>分析：</a:t>
            </a:r>
            <a:r>
              <a:rPr lang="zh-CN" altLang="en-US" dirty="0" smtClean="0"/>
              <a:t>群体、单体</a:t>
            </a:r>
            <a:endParaRPr lang="en-US" altLang="zh-CN" dirty="0" smtClean="0"/>
          </a:p>
          <a:p>
            <a:pPr>
              <a:buFont typeface="Wingdings" charset="2"/>
              <a:buChar char="Ø"/>
            </a:pPr>
            <a:r>
              <a:rPr lang="zh-CN" altLang="en-US" dirty="0"/>
              <a:t>未来流行度预测：</a:t>
            </a:r>
            <a:r>
              <a:rPr lang="zh-CN" altLang="en-US" dirty="0" smtClean="0"/>
              <a:t>级别、数值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3368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视频流行度分析及预测</a:t>
            </a: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26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/>
              <a:t>数据集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从视频网站处（主动）爬取的长时期</a:t>
            </a:r>
            <a:r>
              <a:rPr lang="zh-CN" altLang="en-US" dirty="0" smtClean="0"/>
              <a:t>视频元信息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7964341" y="1053530"/>
            <a:ext cx="4199779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数据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采集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阶段：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2015-10-11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～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2015-10-20</a:t>
            </a:r>
          </a:p>
          <a:p>
            <a:pPr>
              <a:lnSpc>
                <a:spcPct val="120000"/>
              </a:lnSpc>
            </a:pPr>
            <a:r>
              <a:rPr kumimoji="1" lang="is-I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200,773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个视频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145712" y="2683200"/>
            <a:ext cx="360040" cy="244932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229704" y="2683200"/>
            <a:ext cx="360040" cy="244932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319985" y="2681301"/>
            <a:ext cx="360040" cy="244932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229704" y="3135741"/>
            <a:ext cx="360040" cy="244932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313696" y="3135741"/>
            <a:ext cx="360040" cy="244932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009401" y="4474330"/>
            <a:ext cx="360040" cy="244932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093393" y="4474330"/>
            <a:ext cx="360040" cy="244932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0897805" y="4474330"/>
            <a:ext cx="360040" cy="244932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081412" y="3140158"/>
            <a:ext cx="360040" cy="244932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142601" y="2681301"/>
            <a:ext cx="360040" cy="248033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04340" y="5741440"/>
            <a:ext cx="236890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最新上传视频列表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19" name="组 18"/>
          <p:cNvGrpSpPr/>
          <p:nvPr/>
        </p:nvGrpSpPr>
        <p:grpSpPr>
          <a:xfrm>
            <a:off x="2940921" y="5575359"/>
            <a:ext cx="769622" cy="936104"/>
            <a:chOff x="1177860" y="4941962"/>
            <a:chExt cx="769622" cy="936104"/>
          </a:xfrm>
        </p:grpSpPr>
        <p:sp>
          <p:nvSpPr>
            <p:cNvPr id="20" name="矩形 19"/>
            <p:cNvSpPr/>
            <p:nvPr/>
          </p:nvSpPr>
          <p:spPr>
            <a:xfrm>
              <a:off x="1177860" y="4941962"/>
              <a:ext cx="769622" cy="93610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177860" y="4941962"/>
              <a:ext cx="76962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>
                  <a:latin typeface="Microsoft YaHei" charset="0"/>
                  <a:ea typeface="Microsoft YaHei" charset="0"/>
                  <a:cs typeface="Microsoft YaHei" charset="0"/>
                </a:rPr>
                <a:t>Oct.</a:t>
              </a:r>
            </a:p>
            <a:p>
              <a:r>
                <a:rPr kumimoji="1" lang="en-US" altLang="zh-CN" dirty="0" smtClean="0">
                  <a:latin typeface="Microsoft YaHei" charset="0"/>
                  <a:ea typeface="Microsoft YaHei" charset="0"/>
                  <a:cs typeface="Microsoft YaHei" charset="0"/>
                </a:rPr>
                <a:t>11,</a:t>
              </a:r>
            </a:p>
            <a:p>
              <a:r>
                <a:rPr kumimoji="1" lang="en-US" altLang="zh-CN" dirty="0" smtClean="0">
                  <a:latin typeface="Microsoft YaHei" charset="0"/>
                  <a:ea typeface="Microsoft YaHei" charset="0"/>
                  <a:cs typeface="Microsoft YaHei" charset="0"/>
                </a:rPr>
                <a:t>2015</a:t>
              </a:r>
              <a:endParaRPr kumimoji="1" lang="zh-CN" altLang="en-US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22" name="组 21"/>
          <p:cNvGrpSpPr/>
          <p:nvPr/>
        </p:nvGrpSpPr>
        <p:grpSpPr>
          <a:xfrm>
            <a:off x="4045812" y="5575359"/>
            <a:ext cx="769622" cy="936104"/>
            <a:chOff x="1177860" y="4941962"/>
            <a:chExt cx="769622" cy="936104"/>
          </a:xfrm>
        </p:grpSpPr>
        <p:sp>
          <p:nvSpPr>
            <p:cNvPr id="23" name="矩形 22"/>
            <p:cNvSpPr/>
            <p:nvPr/>
          </p:nvSpPr>
          <p:spPr>
            <a:xfrm>
              <a:off x="1177860" y="4941962"/>
              <a:ext cx="769622" cy="93610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177860" y="4941962"/>
              <a:ext cx="76962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>
                  <a:latin typeface="Microsoft YaHei" charset="0"/>
                  <a:ea typeface="Microsoft YaHei" charset="0"/>
                  <a:cs typeface="Microsoft YaHei" charset="0"/>
                </a:rPr>
                <a:t>Oct.</a:t>
              </a:r>
            </a:p>
            <a:p>
              <a:r>
                <a:rPr kumimoji="1" lang="en-US" altLang="zh-CN" dirty="0" smtClean="0">
                  <a:latin typeface="Microsoft YaHei" charset="0"/>
                  <a:ea typeface="Microsoft YaHei" charset="0"/>
                  <a:cs typeface="Microsoft YaHei" charset="0"/>
                </a:rPr>
                <a:t>12,</a:t>
              </a:r>
            </a:p>
            <a:p>
              <a:r>
                <a:rPr kumimoji="1" lang="en-US" altLang="zh-CN" dirty="0" smtClean="0">
                  <a:latin typeface="Microsoft YaHei" charset="0"/>
                  <a:ea typeface="Microsoft YaHei" charset="0"/>
                  <a:cs typeface="Microsoft YaHei" charset="0"/>
                </a:rPr>
                <a:t>2015</a:t>
              </a:r>
              <a:endParaRPr kumimoji="1" lang="zh-CN" altLang="en-US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25" name="组 24"/>
          <p:cNvGrpSpPr/>
          <p:nvPr/>
        </p:nvGrpSpPr>
        <p:grpSpPr>
          <a:xfrm>
            <a:off x="5834029" y="5575359"/>
            <a:ext cx="769622" cy="936104"/>
            <a:chOff x="1177860" y="4941962"/>
            <a:chExt cx="769622" cy="936104"/>
          </a:xfrm>
        </p:grpSpPr>
        <p:sp>
          <p:nvSpPr>
            <p:cNvPr id="26" name="矩形 25"/>
            <p:cNvSpPr/>
            <p:nvPr/>
          </p:nvSpPr>
          <p:spPr>
            <a:xfrm>
              <a:off x="1177860" y="4941962"/>
              <a:ext cx="769622" cy="93610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177860" y="4941962"/>
              <a:ext cx="76962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>
                  <a:latin typeface="Microsoft YaHei" charset="0"/>
                  <a:ea typeface="Microsoft YaHei" charset="0"/>
                  <a:cs typeface="Microsoft YaHei" charset="0"/>
                </a:rPr>
                <a:t>Oct.</a:t>
              </a:r>
            </a:p>
            <a:p>
              <a:r>
                <a:rPr kumimoji="1" lang="en-US" altLang="zh-CN" dirty="0" smtClean="0">
                  <a:latin typeface="Microsoft YaHei" charset="0"/>
                  <a:ea typeface="Microsoft YaHei" charset="0"/>
                  <a:cs typeface="Microsoft YaHei" charset="0"/>
                </a:rPr>
                <a:t>20,</a:t>
              </a:r>
            </a:p>
            <a:p>
              <a:r>
                <a:rPr kumimoji="1" lang="en-US" altLang="zh-CN" dirty="0" smtClean="0">
                  <a:latin typeface="Microsoft YaHei" charset="0"/>
                  <a:ea typeface="Microsoft YaHei" charset="0"/>
                  <a:cs typeface="Microsoft YaHei" charset="0"/>
                </a:rPr>
                <a:t>2015</a:t>
              </a:r>
              <a:endParaRPr kumimoji="1" lang="zh-CN" altLang="en-US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4409724" y="5833774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is-I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......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04340" y="2588548"/>
            <a:ext cx="236890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播放量时间序列</a:t>
            </a:r>
            <a:endParaRPr kumimoji="1" lang="en-US" altLang="zh-CN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30" name="直线箭头连接符 29"/>
          <p:cNvCxnSpPr/>
          <p:nvPr/>
        </p:nvCxnSpPr>
        <p:spPr>
          <a:xfrm>
            <a:off x="2940921" y="2928132"/>
            <a:ext cx="66030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11" idx="0"/>
          </p:cNvCxnSpPr>
          <p:nvPr/>
        </p:nvCxnSpPr>
        <p:spPr>
          <a:xfrm flipV="1">
            <a:off x="3325732" y="2928132"/>
            <a:ext cx="0" cy="2647227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/>
          <p:nvPr/>
        </p:nvCxnSpPr>
        <p:spPr>
          <a:xfrm flipV="1">
            <a:off x="4409724" y="3385376"/>
            <a:ext cx="0" cy="2155706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/>
          <p:cNvCxnSpPr/>
          <p:nvPr/>
        </p:nvCxnSpPr>
        <p:spPr>
          <a:xfrm flipV="1">
            <a:off x="6189421" y="4724158"/>
            <a:ext cx="0" cy="851201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右大括号 33"/>
          <p:cNvSpPr/>
          <p:nvPr/>
        </p:nvSpPr>
        <p:spPr>
          <a:xfrm rot="5400000">
            <a:off x="8300313" y="2663967"/>
            <a:ext cx="687122" cy="4867901"/>
          </a:xfrm>
          <a:prstGeom prst="rightBrace">
            <a:avLst>
              <a:gd name="adj1" fmla="val 174167"/>
              <a:gd name="adj2" fmla="val 50000"/>
            </a:avLst>
          </a:prstGeom>
          <a:ln w="19050"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7408346" y="5541082"/>
            <a:ext cx="24710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30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天视频元信息追踪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36" name="直线箭头连接符 35"/>
          <p:cNvCxnSpPr/>
          <p:nvPr/>
        </p:nvCxnSpPr>
        <p:spPr>
          <a:xfrm>
            <a:off x="2940921" y="3385376"/>
            <a:ext cx="747873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/>
          <p:nvPr/>
        </p:nvCxnSpPr>
        <p:spPr>
          <a:xfrm>
            <a:off x="2940921" y="4724158"/>
            <a:ext cx="8568952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6101223" y="2447159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is-I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......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101223" y="2872758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is-I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......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743774" y="4207064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is-I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......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104357" y="3589992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is-I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......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7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视频流行度分析及预测</a:t>
            </a: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27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zh-CN" altLang="en-US" dirty="0" smtClean="0"/>
              <a:t>视频群体流行度分析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视频发布</a:t>
            </a:r>
            <a:r>
              <a:rPr lang="en-US" altLang="zh-CN" dirty="0" smtClean="0"/>
              <a:t>30</a:t>
            </a:r>
            <a:r>
              <a:rPr lang="zh-CN" altLang="en-US" dirty="0" smtClean="0"/>
              <a:t>天后播放量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74" y="2836028"/>
            <a:ext cx="3513310" cy="28106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867" y="1053530"/>
            <a:ext cx="3127857" cy="56301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031" y="3087480"/>
            <a:ext cx="2742428" cy="4015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632" y="3717826"/>
            <a:ext cx="3447624" cy="51910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632" y="4465704"/>
            <a:ext cx="1978466" cy="51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7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视频流行度分析及预测</a:t>
            </a: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28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zh-CN" altLang="en-US" dirty="0" smtClean="0"/>
              <a:t>视频单体流行度分析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</p:txBody>
      </p:sp>
      <p:sp>
        <p:nvSpPr>
          <p:cNvPr id="15" name="矩形 14"/>
          <p:cNvSpPr/>
          <p:nvPr/>
        </p:nvSpPr>
        <p:spPr>
          <a:xfrm>
            <a:off x="1438084" y="2253579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观察期内播放量分布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66" y="3629546"/>
            <a:ext cx="3585292" cy="286823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591" y="1582670"/>
            <a:ext cx="1328415" cy="54185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542" y="2855422"/>
            <a:ext cx="2276847" cy="633946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7107287" y="1132771"/>
            <a:ext cx="33650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播放量激增、增长模式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283" y="2123576"/>
            <a:ext cx="6994067" cy="466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41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研究对象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网络视频业务</a:t>
            </a:r>
            <a:endParaRPr lang="en-US" altLang="zh-CN" sz="3600" dirty="0" smtClean="0"/>
          </a:p>
          <a:p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626540" y="2013920"/>
            <a:ext cx="10962183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基于互联网传输、通过浏览器或专用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APP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、向用户提供视频内容。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770583" y="2364211"/>
            <a:ext cx="4529206" cy="2420092"/>
            <a:chOff x="652341" y="4061873"/>
            <a:chExt cx="4529206" cy="2420092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341" y="5327227"/>
              <a:ext cx="2480549" cy="115473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8444" y="4651480"/>
              <a:ext cx="1879600" cy="6350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341" y="4061873"/>
              <a:ext cx="2246263" cy="181421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6867" y="5600202"/>
              <a:ext cx="1854680" cy="608788"/>
            </a:xfrm>
            <a:prstGeom prst="rect">
              <a:avLst/>
            </a:prstGeom>
          </p:spPr>
        </p:pic>
      </p:grpSp>
      <p:sp>
        <p:nvSpPr>
          <p:cNvPr id="11" name="文本框 10"/>
          <p:cNvSpPr txBox="1"/>
          <p:nvPr/>
        </p:nvSpPr>
        <p:spPr>
          <a:xfrm>
            <a:off x="6747247" y="2013920"/>
            <a:ext cx="4248472" cy="408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endParaRPr kumimoji="1"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1.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灵活多样的使用方式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r">
              <a:lnSpc>
                <a:spcPct val="120000"/>
              </a:lnSpc>
            </a:pPr>
            <a:r>
              <a:rPr kumimoji="1" lang="zh-CN" altLang="en-US" i="1" dirty="0" smtClean="0">
                <a:latin typeface="Microsoft YaHei" charset="-122"/>
                <a:ea typeface="Microsoft YaHei" charset="-122"/>
                <a:cs typeface="Microsoft YaHei" charset="-122"/>
              </a:rPr>
              <a:t>用户终端、网络接入方式</a:t>
            </a:r>
            <a:endParaRPr kumimoji="1" lang="en-US" altLang="zh-CN" i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HTTP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协议传输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r">
              <a:lnSpc>
                <a:spcPct val="120000"/>
              </a:lnSpc>
            </a:pPr>
            <a:r>
              <a:rPr kumimoji="1" lang="zh-CN" altLang="en-US" i="1" dirty="0" smtClean="0">
                <a:latin typeface="Microsoft YaHei" charset="-122"/>
                <a:ea typeface="Microsoft YaHei" charset="-122"/>
                <a:cs typeface="Microsoft YaHei" charset="-122"/>
              </a:rPr>
              <a:t>质量、设备利用、防火墙</a:t>
            </a:r>
            <a:endParaRPr kumimoji="1" lang="en-US" altLang="zh-CN" i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3.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渐进式下载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r">
              <a:lnSpc>
                <a:spcPct val="120000"/>
              </a:lnSpc>
            </a:pPr>
            <a:r>
              <a:rPr kumimoji="1" lang="zh-CN" altLang="en-US" i="1" dirty="0" smtClean="0">
                <a:latin typeface="Microsoft YaHei" charset="-122"/>
                <a:ea typeface="Microsoft YaHei" charset="-122"/>
                <a:cs typeface="Microsoft YaHei" charset="-122"/>
              </a:rPr>
              <a:t>边下边播</a:t>
            </a:r>
            <a:endParaRPr kumimoji="1" lang="en-US" altLang="zh-CN" i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4.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动态自适应比特率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r">
              <a:lnSpc>
                <a:spcPct val="120000"/>
              </a:lnSpc>
            </a:pPr>
            <a:r>
              <a:rPr kumimoji="1" lang="zh-CN" altLang="en-US" i="1" dirty="0" smtClean="0">
                <a:latin typeface="Microsoft YaHei" charset="-122"/>
                <a:ea typeface="Microsoft YaHei" charset="-122"/>
                <a:cs typeface="Microsoft YaHei" charset="-122"/>
              </a:rPr>
              <a:t>多分辨率副本、动态选择</a:t>
            </a:r>
            <a:endParaRPr kumimoji="1" lang="zh-CN" altLang="en-US" i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290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视频流行度分析及预测</a:t>
            </a: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29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预测未来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>
              <a:buFont typeface="Wingdings" charset="2"/>
              <a:buChar char="Ø"/>
            </a:pPr>
            <a:r>
              <a:rPr lang="zh-CN" altLang="en-US" dirty="0"/>
              <a:t>未来流行度级别预测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→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分类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问题</a:t>
            </a: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Wingdings" charset="2"/>
              <a:buChar char="Ø"/>
            </a:pP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Wingdings" charset="2"/>
              <a:buChar char="Ø"/>
            </a:pPr>
            <a:r>
              <a:rPr lang="zh-CN" altLang="en-US" dirty="0"/>
              <a:t>未来</a:t>
            </a:r>
            <a:r>
              <a:rPr lang="zh-CN" altLang="en-US" dirty="0" smtClean="0"/>
              <a:t>流行度数值预测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→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回归问题</a:t>
            </a:r>
            <a:endParaRPr lang="en-US" altLang="zh-CN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612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视频流行度分析及预测</a:t>
            </a: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30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zh-CN" altLang="en-US" dirty="0" smtClean="0"/>
              <a:t>未来流行度级别预测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</p:txBody>
      </p:sp>
      <p:sp>
        <p:nvSpPr>
          <p:cNvPr id="11" name="文本框 10"/>
          <p:cNvSpPr txBox="1"/>
          <p:nvPr/>
        </p:nvSpPr>
        <p:spPr>
          <a:xfrm>
            <a:off x="609600" y="1603490"/>
            <a:ext cx="109791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特征（共计</a:t>
            </a:r>
            <a:r>
              <a:rPr lang="en-U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192</a:t>
            </a:r>
            <a:r>
              <a:rPr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）：</a:t>
            </a:r>
          </a:p>
          <a:p>
            <a:pPr marL="342900" indent="-342900">
              <a:buFont typeface="Arial" charset="0"/>
              <a:buChar char="•"/>
            </a:pPr>
            <a:r>
              <a:rPr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视频发布前：</a:t>
            </a:r>
            <a:r>
              <a:rPr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视频属性、上传者属性、内容话题、文本</a:t>
            </a:r>
            <a:r>
              <a:rPr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语言</a:t>
            </a:r>
          </a:p>
          <a:p>
            <a:pPr marL="342900" indent="-342900">
              <a:buFont typeface="Arial" charset="0"/>
              <a:buChar char="•"/>
            </a:pPr>
            <a:r>
              <a:rPr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视频发布后</a:t>
            </a:r>
            <a:r>
              <a:rPr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：视频属性、上传者属性、内容话题、文本语言</a:t>
            </a:r>
            <a:r>
              <a:rPr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、历史动态</a:t>
            </a:r>
          </a:p>
          <a:p>
            <a:pPr marL="342900" indent="-342900">
              <a:buFont typeface="Arial" charset="0"/>
              <a:buChar char="•"/>
            </a:pPr>
            <a:endParaRPr lang="zh-CN" altLang="en-US" sz="24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分类器／特征组选择，及预测性能：</a:t>
            </a:r>
            <a:endParaRPr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74" y="3681504"/>
            <a:ext cx="3916950" cy="31335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524" y="3681504"/>
            <a:ext cx="3916950" cy="313356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528088" y="3542482"/>
            <a:ext cx="2959080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在视频发布时可以立即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预测，平均精度、召回率分别约为</a:t>
            </a:r>
            <a:r>
              <a:rPr kumimoji="1" lang="en-US" altLang="zh-CN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74</a:t>
            </a:r>
            <a:r>
              <a:rPr kumimoji="1" lang="en-US" altLang="zh-CN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%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kumimoji="1" lang="en-US" altLang="zh-CN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60</a:t>
            </a:r>
            <a:r>
              <a:rPr kumimoji="1" lang="en-US" altLang="zh-CN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%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而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如果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引入一段初始观察期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，预测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性能可以大幅度提高，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平均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精度、召回率分别约为</a:t>
            </a:r>
            <a:r>
              <a:rPr kumimoji="1" lang="en-US" altLang="zh-CN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95%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kumimoji="1" lang="en-US" altLang="zh-CN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91</a:t>
            </a:r>
            <a:r>
              <a:rPr kumimoji="1" lang="en-US" altLang="zh-CN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%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852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视频流行度分析及预测</a:t>
            </a: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31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zh-CN" altLang="en-US" dirty="0" smtClean="0"/>
              <a:t>未来流行度数值预测</a:t>
            </a:r>
            <a:endParaRPr lang="en-US" altLang="zh-CN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609600" y="1645928"/>
            <a:ext cx="1097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baseline</a:t>
            </a:r>
            <a:r>
              <a:rPr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methods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09600" y="3031732"/>
            <a:ext cx="1097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challenge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780" y="3502203"/>
            <a:ext cx="4161382" cy="332910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162" y="3502203"/>
            <a:ext cx="4161382" cy="332910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42" y="1893514"/>
            <a:ext cx="2597040" cy="32860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046" y="2319521"/>
            <a:ext cx="2088232" cy="61480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805126" y="1736638"/>
            <a:ext cx="3913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latin typeface="Microsoft YaHei" charset="0"/>
                <a:ea typeface="Microsoft YaHei" charset="0"/>
                <a:cs typeface="Microsoft YaHei" charset="0"/>
              </a:rPr>
              <a:t>Log-Linear</a:t>
            </a:r>
          </a:p>
          <a:p>
            <a:endParaRPr lang="en-US" altLang="zh-CN" sz="24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Multi-Linear</a:t>
            </a:r>
          </a:p>
        </p:txBody>
      </p:sp>
    </p:spTree>
    <p:extLst>
      <p:ext uri="{BB962C8B-B14F-4D97-AF65-F5344CB8AC3E}">
        <p14:creationId xmlns:p14="http://schemas.microsoft.com/office/powerpoint/2010/main" val="100046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视频流行度分析及预测</a:t>
            </a: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32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zh-CN" altLang="en-US" dirty="0" smtClean="0"/>
              <a:t>未来流行度数值预测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VCGP_ML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1" y="3384321"/>
            <a:ext cx="5688658" cy="241525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445" y="2408300"/>
            <a:ext cx="3340915" cy="61598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794" y="2390707"/>
            <a:ext cx="2736304" cy="63357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478" y="3598369"/>
            <a:ext cx="5600936" cy="1987158"/>
          </a:xfrm>
          <a:prstGeom prst="rect">
            <a:avLst/>
          </a:prstGeom>
        </p:spPr>
      </p:pic>
      <p:sp>
        <p:nvSpPr>
          <p:cNvPr id="6" name="进程 5"/>
          <p:cNvSpPr/>
          <p:nvPr/>
        </p:nvSpPr>
        <p:spPr>
          <a:xfrm>
            <a:off x="10923712" y="3938356"/>
            <a:ext cx="936103" cy="1651678"/>
          </a:xfrm>
          <a:prstGeom prst="flowChartProcess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177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视频流行度分析及预测</a:t>
            </a: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33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zh-CN" altLang="en-US" dirty="0" smtClean="0"/>
              <a:t>未来流行度数值预测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PLT_ML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367" y="2271843"/>
            <a:ext cx="3720163" cy="87130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42" y="3253904"/>
            <a:ext cx="6049615" cy="32438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156" y="2271843"/>
            <a:ext cx="5422503" cy="3499171"/>
          </a:xfrm>
          <a:prstGeom prst="rect">
            <a:avLst/>
          </a:prstGeom>
        </p:spPr>
      </p:pic>
      <p:sp>
        <p:nvSpPr>
          <p:cNvPr id="8" name="进程 7"/>
          <p:cNvSpPr/>
          <p:nvPr/>
        </p:nvSpPr>
        <p:spPr>
          <a:xfrm>
            <a:off x="10995719" y="2600742"/>
            <a:ext cx="864096" cy="3133308"/>
          </a:xfrm>
          <a:prstGeom prst="flowChartProcess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903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34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引言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研究内容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展望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9358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展望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35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未来工作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分发服务器检测方法</a:t>
            </a:r>
            <a:r>
              <a:rPr lang="zh-CN" altLang="en-US" dirty="0" smtClean="0"/>
              <a:t>：采集其他国家、其他业务提供商的流量，进一步</a:t>
            </a:r>
            <a:r>
              <a:rPr lang="zh-CN" altLang="en-US" dirty="0"/>
              <a:t>验证</a:t>
            </a:r>
            <a:r>
              <a:rPr lang="zh-CN" altLang="en-US" dirty="0" smtClean="0"/>
              <a:t>并提高</a:t>
            </a:r>
            <a:r>
              <a:rPr lang="zh-CN" altLang="en-US" dirty="0"/>
              <a:t>我们的检测</a:t>
            </a:r>
            <a:r>
              <a:rPr lang="zh-CN" altLang="en-US" dirty="0" smtClean="0"/>
              <a:t>方法。</a:t>
            </a:r>
            <a:endParaRPr lang="en-US" altLang="zh-CN" dirty="0" smtClean="0"/>
          </a:p>
          <a:p>
            <a:r>
              <a:rPr lang="zh-CN" altLang="en-US" dirty="0" smtClean="0"/>
              <a:t>用户行为、喜好分析：采集其他业务提供商的流量，验证结论。不仅从网络运营商处获取数据，进一步与业务提供商合作，获取更全面细分的数据，从更多方面展开研究。</a:t>
            </a:r>
            <a:endParaRPr lang="en-US" altLang="zh-CN" dirty="0" smtClean="0"/>
          </a:p>
          <a:p>
            <a:r>
              <a:rPr lang="zh-CN" altLang="en-US" dirty="0" smtClean="0"/>
              <a:t>未来流行度预测</a:t>
            </a:r>
            <a:r>
              <a:rPr lang="zh-CN" altLang="en-US" dirty="0"/>
              <a:t>：研究在其他的预测</a:t>
            </a:r>
            <a:r>
              <a:rPr lang="zh-CN" altLang="en-US" dirty="0" smtClean="0"/>
              <a:t>对象（如</a:t>
            </a:r>
            <a:r>
              <a:rPr lang="zh-CN" altLang="en-US" dirty="0"/>
              <a:t>当前热门</a:t>
            </a:r>
            <a:r>
              <a:rPr lang="zh-CN" altLang="en-US" dirty="0" smtClean="0"/>
              <a:t>视频）、其他的</a:t>
            </a:r>
            <a:r>
              <a:rPr lang="zh-CN" altLang="en-US" dirty="0"/>
              <a:t>预测</a:t>
            </a:r>
            <a:r>
              <a:rPr lang="zh-CN" altLang="en-US" dirty="0" smtClean="0"/>
              <a:t>内容（如接</a:t>
            </a:r>
            <a:r>
              <a:rPr lang="zh-CN" altLang="en-US" dirty="0"/>
              <a:t>下来一</a:t>
            </a:r>
            <a:r>
              <a:rPr lang="zh-CN" altLang="en-US" dirty="0" smtClean="0"/>
              <a:t>天）情形</a:t>
            </a:r>
            <a:r>
              <a:rPr lang="zh-CN" altLang="en-US" dirty="0"/>
              <a:t>下，视频未来播放量的预测</a:t>
            </a:r>
            <a:r>
              <a:rPr lang="zh-CN" altLang="en-US" dirty="0" smtClean="0"/>
              <a:t>问题。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7465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t>36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67" y="4475481"/>
            <a:ext cx="4214089" cy="100811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26567" y="621482"/>
            <a:ext cx="10945216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5400" b="1" cap="none" spc="0" dirty="0" smtClean="0">
                <a:ln w="0"/>
                <a:gradFill>
                  <a:gsLst>
                    <a:gs pos="0">
                      <a:srgbClr val="0070C0"/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charset="0"/>
                <a:ea typeface="Microsoft YaHei" charset="0"/>
                <a:cs typeface="Microsoft YaHei" charset="0"/>
              </a:rPr>
              <a:t>感谢观看！</a:t>
            </a:r>
            <a:endParaRPr lang="zh-CN" altLang="en-US" sz="5400" b="1" cap="none" spc="0" dirty="0">
              <a:ln w="0"/>
              <a:gradFill>
                <a:gsLst>
                  <a:gs pos="0">
                    <a:srgbClr val="0070C0"/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0" y="1917626"/>
            <a:ext cx="12185922" cy="720080"/>
          </a:xfrm>
          <a:gradFill flip="none" rotWithShape="1">
            <a:gsLst>
              <a:gs pos="0">
                <a:srgbClr val="0070C0"/>
              </a:gs>
              <a:gs pos="75000">
                <a:schemeClr val="accent5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/>
          <a:lstStyle/>
          <a:p>
            <a:r>
              <a:rPr kumimoji="1" lang="en-US" altLang="zh-CN" dirty="0" smtClean="0">
                <a:solidFill>
                  <a:srgbClr val="387DB6"/>
                </a:solidFill>
              </a:rPr>
              <a:t>     </a:t>
            </a:r>
            <a:r>
              <a:rPr kumimoji="1" lang="en-US" altLang="zh-CN" dirty="0" smtClean="0">
                <a:solidFill>
                  <a:srgbClr val="FFFFFF"/>
                </a:solidFill>
              </a:rPr>
              <a:t>Any Questions?</a:t>
            </a:r>
            <a:endParaRPr kumimoji="1" lang="zh-CN" altLang="en-US" dirty="0">
              <a:solidFill>
                <a:srgbClr val="FFFFFF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26567" y="3328168"/>
            <a:ext cx="5273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797979"/>
                </a:solidFill>
                <a:latin typeface="Microsoft YaHei" charset="0"/>
                <a:ea typeface="Microsoft YaHei" charset="0"/>
                <a:cs typeface="Microsoft YaHei" charset="0"/>
              </a:rPr>
              <a:t>联系方式：</a:t>
            </a:r>
            <a:endParaRPr lang="en-US" altLang="zh-CN" sz="2400" dirty="0" smtClean="0">
              <a:solidFill>
                <a:srgbClr val="797979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Rectangle 7"/>
          <p:cNvSpPr>
            <a:spLocks/>
          </p:cNvSpPr>
          <p:nvPr/>
        </p:nvSpPr>
        <p:spPr bwMode="auto">
          <a:xfrm>
            <a:off x="5091063" y="4045039"/>
            <a:ext cx="6480720" cy="1343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/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rgbClr val="7F7F7F"/>
                </a:solidFill>
                <a:latin typeface="微软雅黑" charset="0"/>
                <a:ea typeface="微软雅黑" charset="0"/>
                <a:cs typeface="微软雅黑" charset="0"/>
                <a:sym typeface="Arial" charset="0"/>
              </a:rPr>
              <a:t>李辰宇</a:t>
            </a:r>
            <a:endParaRPr lang="en-US" altLang="zh-CN" dirty="0" smtClean="0">
              <a:solidFill>
                <a:srgbClr val="7F7F7F"/>
              </a:solidFill>
              <a:latin typeface="微软雅黑" charset="0"/>
              <a:ea typeface="微软雅黑" charset="0"/>
              <a:cs typeface="微软雅黑" charset="0"/>
              <a:sym typeface="Arial" charset="0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7F7F7F"/>
                </a:solidFill>
                <a:latin typeface="微软雅黑" charset="0"/>
                <a:ea typeface="微软雅黑" charset="0"/>
                <a:cs typeface="微软雅黑" charset="0"/>
                <a:sym typeface="Arial" charset="0"/>
              </a:rPr>
              <a:t>北京邮电</a:t>
            </a:r>
            <a:r>
              <a:rPr lang="zh-CN" altLang="en-US" dirty="0" smtClean="0">
                <a:solidFill>
                  <a:srgbClr val="7F7F7F"/>
                </a:solidFill>
                <a:latin typeface="微软雅黑" charset="0"/>
                <a:ea typeface="微软雅黑" charset="0"/>
                <a:cs typeface="微软雅黑" charset="0"/>
                <a:sym typeface="Arial" charset="0"/>
              </a:rPr>
              <a:t>大学</a:t>
            </a:r>
            <a:r>
              <a:rPr lang="zh-CN" altLang="en-US" dirty="0">
                <a:solidFill>
                  <a:srgbClr val="7F7F7F"/>
                </a:solidFill>
                <a:latin typeface="微软雅黑" charset="0"/>
                <a:ea typeface="微软雅黑" charset="0"/>
                <a:cs typeface="微软雅黑" charset="0"/>
                <a:sym typeface="Arial" charset="0"/>
              </a:rPr>
              <a:t>，信息与通信工程学院</a:t>
            </a:r>
            <a:r>
              <a:rPr lang="zh-CN" altLang="en-US" dirty="0" smtClean="0">
                <a:solidFill>
                  <a:srgbClr val="7F7F7F"/>
                </a:solidFill>
                <a:latin typeface="微软雅黑" charset="0"/>
                <a:ea typeface="微软雅黑" charset="0"/>
                <a:cs typeface="微软雅黑" charset="0"/>
                <a:sym typeface="Arial" charset="0"/>
              </a:rPr>
              <a:t>，宽带</a:t>
            </a:r>
            <a:r>
              <a:rPr lang="zh-CN" altLang="en-US" dirty="0">
                <a:solidFill>
                  <a:srgbClr val="7F7F7F"/>
                </a:solidFill>
                <a:latin typeface="微软雅黑" charset="0"/>
                <a:ea typeface="微软雅黑" charset="0"/>
                <a:cs typeface="微软雅黑" charset="0"/>
                <a:sym typeface="Arial" charset="0"/>
              </a:rPr>
              <a:t>网络监控教研</a:t>
            </a:r>
            <a:r>
              <a:rPr lang="zh-CN" altLang="en-US" dirty="0" smtClean="0">
                <a:solidFill>
                  <a:srgbClr val="7F7F7F"/>
                </a:solidFill>
                <a:latin typeface="微软雅黑" charset="0"/>
                <a:ea typeface="微软雅黑" charset="0"/>
                <a:cs typeface="微软雅黑" charset="0"/>
                <a:sym typeface="Arial" charset="0"/>
              </a:rPr>
              <a:t>中心</a:t>
            </a:r>
            <a:endParaRPr lang="en-US" altLang="zh-CN" dirty="0" smtClean="0">
              <a:solidFill>
                <a:srgbClr val="7F7F7F"/>
              </a:solidFill>
              <a:latin typeface="微软雅黑" charset="0"/>
              <a:ea typeface="微软雅黑" charset="0"/>
              <a:cs typeface="微软雅黑" charset="0"/>
              <a:sym typeface="Arial" charset="0"/>
            </a:endParaRPr>
          </a:p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rgbClr val="7F7F7F"/>
                </a:solidFill>
                <a:latin typeface="微软雅黑" charset="0"/>
                <a:ea typeface="微软雅黑" charset="0"/>
                <a:cs typeface="微软雅黑" charset="0"/>
                <a:sym typeface="Arial" charset="0"/>
              </a:rPr>
              <a:t>北京市海淀区西土城路十号，</a:t>
            </a:r>
            <a:r>
              <a:rPr lang="en-US" altLang="zh-CN" dirty="0" smtClean="0">
                <a:solidFill>
                  <a:srgbClr val="7F7F7F"/>
                </a:solidFill>
                <a:latin typeface="微软雅黑" charset="0"/>
                <a:ea typeface="微软雅黑" charset="0"/>
                <a:cs typeface="微软雅黑" charset="0"/>
                <a:sym typeface="Arial" charset="0"/>
              </a:rPr>
              <a:t>100876</a:t>
            </a:r>
            <a:endParaRPr lang="zh-CN" altLang="en-US" dirty="0" smtClean="0">
              <a:solidFill>
                <a:srgbClr val="7F7F7F"/>
              </a:solidFill>
              <a:latin typeface="微软雅黑" charset="0"/>
              <a:ea typeface="微软雅黑" charset="0"/>
              <a:cs typeface="微软雅黑" charset="0"/>
              <a:sym typeface="Arial" charset="0"/>
            </a:endParaRPr>
          </a:p>
          <a:p>
            <a:pPr>
              <a:lnSpc>
                <a:spcPct val="130000"/>
              </a:lnSpc>
            </a:pPr>
            <a:r>
              <a:rPr lang="en-US" altLang="zh-CN" dirty="0" smtClean="0">
                <a:solidFill>
                  <a:srgbClr val="7F7F7F"/>
                </a:solidFill>
                <a:latin typeface="微软雅黑" charset="0"/>
                <a:ea typeface="微软雅黑" charset="0"/>
                <a:cs typeface="微软雅黑" charset="0"/>
                <a:sym typeface="Arial" charset="0"/>
              </a:rPr>
              <a:t>lichenyu@126.com</a:t>
            </a:r>
          </a:p>
        </p:txBody>
      </p:sp>
      <p:cxnSp>
        <p:nvCxnSpPr>
          <p:cNvPr id="13" name="直线连接符 12"/>
          <p:cNvCxnSpPr/>
          <p:nvPr/>
        </p:nvCxnSpPr>
        <p:spPr bwMode="auto">
          <a:xfrm rot="5400000">
            <a:off x="4229600" y="4834727"/>
            <a:ext cx="1358900" cy="0"/>
          </a:xfrm>
          <a:prstGeom prst="line">
            <a:avLst/>
          </a:prstGeom>
          <a:ln w="3175" cmpd="sng">
            <a:solidFill>
              <a:schemeClr val="tx1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15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研究意义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网络视频业务重要性</a:t>
            </a:r>
            <a:endParaRPr lang="en-US" altLang="zh-CN" dirty="0"/>
          </a:p>
        </p:txBody>
      </p:sp>
      <p:graphicFrame>
        <p:nvGraphicFramePr>
          <p:cNvPr id="5" name="内容占位符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85422"/>
              </p:ext>
            </p:extLst>
          </p:nvPr>
        </p:nvGraphicFramePr>
        <p:xfrm>
          <a:off x="609600" y="1629594"/>
          <a:ext cx="5040063" cy="5040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内容占位符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8008231"/>
              </p:ext>
            </p:extLst>
          </p:nvPr>
        </p:nvGraphicFramePr>
        <p:xfrm>
          <a:off x="6531720" y="1629594"/>
          <a:ext cx="5040063" cy="5040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右箭头 6"/>
          <p:cNvSpPr/>
          <p:nvPr/>
        </p:nvSpPr>
        <p:spPr>
          <a:xfrm>
            <a:off x="5772246" y="4005858"/>
            <a:ext cx="665536" cy="57606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722911" y="3918917"/>
            <a:ext cx="861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rPr>
              <a:t>70%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699575" y="3918917"/>
            <a:ext cx="861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rPr>
              <a:t>82%</a:t>
            </a:r>
          </a:p>
        </p:txBody>
      </p:sp>
    </p:spTree>
    <p:extLst>
      <p:ext uri="{BB962C8B-B14F-4D97-AF65-F5344CB8AC3E}">
        <p14:creationId xmlns:p14="http://schemas.microsoft.com/office/powerpoint/2010/main" val="126739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研究意义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网络视频业务重要性</a:t>
            </a:r>
            <a:endParaRPr lang="en-US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3722911" y="3918917"/>
            <a:ext cx="861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rPr>
              <a:t>70%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699575" y="3918917"/>
            <a:ext cx="861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rPr>
              <a:t>82%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86" y="2391090"/>
            <a:ext cx="6475956" cy="356766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195989" y="1793726"/>
            <a:ext cx="2791345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综合性业务类型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endParaRPr kumimoji="1"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algn="ctr">
              <a:buFont typeface="Wingdings" charset="2"/>
              <a:buChar char="ü"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用户生成内容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algn="ctr">
              <a:buFont typeface="Wingdings" charset="2"/>
              <a:buChar char="ü"/>
            </a:pP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algn="ctr">
              <a:buFont typeface="Wingdings" charset="2"/>
              <a:buChar char="ü"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专业发布内容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algn="ctr">
              <a:buFont typeface="Wingdings" charset="2"/>
              <a:buChar char="ü"/>
            </a:pP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algn="ctr">
              <a:buFont typeface="Wingdings" charset="2"/>
              <a:buChar char="ü"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版权购买内容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algn="ctr">
              <a:buFont typeface="Wingdings" charset="2"/>
              <a:buChar char="ü"/>
            </a:pP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algn="ctr">
              <a:buFont typeface="Wingdings" charset="2"/>
              <a:buChar char="ü"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平台自制内容</a:t>
            </a:r>
          </a:p>
        </p:txBody>
      </p:sp>
      <p:sp>
        <p:nvSpPr>
          <p:cNvPr id="12" name="矩形 11"/>
          <p:cNvSpPr/>
          <p:nvPr/>
        </p:nvSpPr>
        <p:spPr>
          <a:xfrm>
            <a:off x="2711613" y="1785219"/>
            <a:ext cx="23391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移动视频的兴起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17" name="组 16"/>
          <p:cNvGrpSpPr/>
          <p:nvPr/>
        </p:nvGrpSpPr>
        <p:grpSpPr>
          <a:xfrm>
            <a:off x="7827367" y="4672728"/>
            <a:ext cx="3744416" cy="1313242"/>
            <a:chOff x="8000322" y="4697152"/>
            <a:chExt cx="3588402" cy="1258525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1999" y="4707504"/>
              <a:ext cx="848757" cy="1248173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0322" y="4702667"/>
              <a:ext cx="873852" cy="1248173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7029" y="4697152"/>
              <a:ext cx="832115" cy="1248173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3611" y="4700087"/>
              <a:ext cx="935113" cy="1248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700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引言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研究内容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展望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3362871" y="2009409"/>
            <a:ext cx="5040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视频分发服务器检测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用户行为特性分析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用户喜好特性分析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视频流行度分析及预测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左大括号 5"/>
          <p:cNvSpPr/>
          <p:nvPr/>
        </p:nvSpPr>
        <p:spPr>
          <a:xfrm>
            <a:off x="2553842" y="2045306"/>
            <a:ext cx="792088" cy="1497866"/>
          </a:xfrm>
          <a:prstGeom prst="leftBrac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10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引言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研究内容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展望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3362871" y="2009409"/>
            <a:ext cx="5040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视频分发服务器检测</a:t>
            </a:r>
            <a:endParaRPr kumimoji="1" lang="en-US" altLang="zh-CN" sz="24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用户行为特性分析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用户喜好特性分析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视频流行度分析及预测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左大括号 5"/>
          <p:cNvSpPr/>
          <p:nvPr/>
        </p:nvSpPr>
        <p:spPr>
          <a:xfrm>
            <a:off x="2553842" y="2045306"/>
            <a:ext cx="792088" cy="1497866"/>
          </a:xfrm>
          <a:prstGeom prst="leftBrac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45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74" y="2280714"/>
            <a:ext cx="6178726" cy="436589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视频分发服务器检测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视频分发服务器</a:t>
            </a:r>
            <a:endParaRPr lang="en-US" altLang="zh-CN" dirty="0" smtClean="0"/>
          </a:p>
          <a:p>
            <a:pPr>
              <a:buFont typeface="Wingdings" charset="2"/>
              <a:buChar char="Ø"/>
            </a:pPr>
            <a:r>
              <a:rPr lang="zh-CN" altLang="en-US" sz="1800" dirty="0"/>
              <a:t>资源服务器：存储视频文件并响应用户的下载</a:t>
            </a:r>
            <a:r>
              <a:rPr lang="zh-CN" altLang="en-US" sz="1800" dirty="0" smtClean="0"/>
              <a:t>请求</a:t>
            </a:r>
            <a:endParaRPr lang="en-US" altLang="zh-CN" sz="1800" dirty="0" smtClean="0"/>
          </a:p>
          <a:p>
            <a:pPr>
              <a:buFont typeface="Wingdings" charset="2"/>
              <a:buChar char="Ø"/>
            </a:pPr>
            <a:r>
              <a:rPr lang="zh-CN" altLang="en-US" sz="1800" dirty="0" smtClean="0"/>
              <a:t>调度</a:t>
            </a:r>
            <a:r>
              <a:rPr lang="zh-CN" altLang="en-US" sz="1800" dirty="0"/>
              <a:t>服务器</a:t>
            </a:r>
            <a:r>
              <a:rPr lang="zh-CN" altLang="en-US" sz="1800" dirty="0" smtClean="0"/>
              <a:t>：将用户视频请求引导至合适的资源服务器</a:t>
            </a:r>
            <a:endParaRPr lang="en-US" altLang="zh-CN" sz="1800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7755359" y="1533698"/>
            <a:ext cx="38164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重要性：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Ø"/>
            </a:pP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OTT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业务流量管控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Ø"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降低网间结算</a:t>
            </a:r>
            <a:endParaRPr kumimoji="1"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特点：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Ø"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无域名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Ø"/>
            </a:pP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IP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地址不固定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Ø"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服务器动态增减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endParaRPr kumimoji="1"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检测困难</a:t>
            </a:r>
            <a:endParaRPr kumimoji="1"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8" name="直线箭头连接符 7"/>
          <p:cNvCxnSpPr/>
          <p:nvPr/>
        </p:nvCxnSpPr>
        <p:spPr>
          <a:xfrm flipV="1">
            <a:off x="8475439" y="4869954"/>
            <a:ext cx="0" cy="504056"/>
          </a:xfrm>
          <a:prstGeom prst="straightConnector1">
            <a:avLst/>
          </a:prstGeom>
          <a:ln w="25400">
            <a:headEnd w="med" len="lg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31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视频分发服务器检测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>
          <a:xfrm>
            <a:off x="626541" y="1053530"/>
            <a:ext cx="10945242" cy="544425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用户</a:t>
            </a:r>
            <a:r>
              <a:rPr lang="en-US" altLang="zh-CN" dirty="0" smtClean="0"/>
              <a:t>-</a:t>
            </a:r>
            <a:r>
              <a:rPr lang="zh-CN" altLang="en-US" dirty="0" smtClean="0"/>
              <a:t>服务器通信特点</a:t>
            </a:r>
            <a:endParaRPr lang="en-US" altLang="zh-CN" dirty="0" smtClean="0"/>
          </a:p>
          <a:p>
            <a:pPr>
              <a:buFont typeface="Wingdings" charset="2"/>
              <a:buChar char="Ø"/>
            </a:pPr>
            <a:r>
              <a:rPr lang="zh-CN" altLang="en-US" dirty="0" smtClean="0"/>
              <a:t>较小的报文数与时间间隔</a:t>
            </a:r>
            <a:endParaRPr lang="en-US" altLang="zh-CN" dirty="0" smtClean="0"/>
          </a:p>
          <a:p>
            <a:pPr>
              <a:buFont typeface="Wingdings" charset="2"/>
              <a:buChar char="Ø"/>
            </a:pPr>
            <a:r>
              <a:rPr lang="zh-CN" altLang="en-US" dirty="0" smtClean="0"/>
              <a:t>特定的实体内容类型</a:t>
            </a:r>
            <a:endParaRPr lang="en-US" altLang="zh-CN" dirty="0" smtClean="0"/>
          </a:p>
          <a:p>
            <a:pPr>
              <a:buFont typeface="Wingdings" charset="2"/>
              <a:buChar char="Ø"/>
            </a:pPr>
            <a:r>
              <a:rPr lang="en-US" altLang="zh-CN" dirty="0" smtClean="0"/>
              <a:t>HTTP</a:t>
            </a:r>
            <a:r>
              <a:rPr lang="zh-CN" altLang="en-US" dirty="0" smtClean="0"/>
              <a:t>重定向行为</a:t>
            </a:r>
            <a:endParaRPr lang="en-US" altLang="zh-CN" dirty="0" smtClean="0"/>
          </a:p>
          <a:p>
            <a:pPr>
              <a:buFont typeface="Wingdings" charset="2"/>
              <a:buChar char="Ø"/>
            </a:pPr>
            <a:r>
              <a:rPr lang="zh-CN" altLang="en-US" dirty="0" smtClean="0"/>
              <a:t>相似的</a:t>
            </a:r>
            <a:r>
              <a:rPr lang="en-US" altLang="zh-CN" dirty="0" smtClean="0"/>
              <a:t>HTTP</a:t>
            </a:r>
            <a:r>
              <a:rPr lang="zh-CN" altLang="en-US" dirty="0" smtClean="0"/>
              <a:t>请求</a:t>
            </a:r>
            <a:r>
              <a:rPr lang="en-US" altLang="zh-CN" dirty="0" smtClean="0"/>
              <a:t>URI</a:t>
            </a:r>
          </a:p>
          <a:p>
            <a:pPr>
              <a:buFont typeface="Wingdings" charset="2"/>
              <a:buChar char="Ø"/>
            </a:pPr>
            <a:r>
              <a:rPr lang="zh-CN" altLang="en-US" dirty="0" smtClean="0"/>
              <a:t>同一</a:t>
            </a:r>
            <a:r>
              <a:rPr lang="en-US" altLang="zh-CN" dirty="0" smtClean="0"/>
              <a:t>SWF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referer</a:t>
            </a:r>
            <a:r>
              <a:rPr lang="zh-CN" altLang="en-US" dirty="0" smtClean="0"/>
              <a:t>头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8458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12080</TotalTime>
  <Words>2281</Words>
  <Application>Microsoft Macintosh PowerPoint</Application>
  <PresentationFormat>自定义</PresentationFormat>
  <Paragraphs>426</Paragraphs>
  <Slides>37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4" baseType="lpstr">
      <vt:lpstr>Calibri</vt:lpstr>
      <vt:lpstr>Microsoft YaHei</vt:lpstr>
      <vt:lpstr>Wingdings</vt:lpstr>
      <vt:lpstr>宋体</vt:lpstr>
      <vt:lpstr>微软雅黑</vt:lpstr>
      <vt:lpstr>Arial</vt:lpstr>
      <vt:lpstr>自定义设计</vt:lpstr>
      <vt:lpstr>PowerPoint 演示文稿</vt:lpstr>
      <vt:lpstr>目录</vt:lpstr>
      <vt:lpstr>研究对象</vt:lpstr>
      <vt:lpstr>研究意义</vt:lpstr>
      <vt:lpstr>研究意义</vt:lpstr>
      <vt:lpstr>目录</vt:lpstr>
      <vt:lpstr>目录</vt:lpstr>
      <vt:lpstr>视频分发服务器检测</vt:lpstr>
      <vt:lpstr>视频分发服务器检测</vt:lpstr>
      <vt:lpstr>视频分发服务器检测</vt:lpstr>
      <vt:lpstr>视频分发服务器检测</vt:lpstr>
      <vt:lpstr>目录</vt:lpstr>
      <vt:lpstr>用户行为特性分析</vt:lpstr>
      <vt:lpstr>用户行为特性分析</vt:lpstr>
      <vt:lpstr>用户行为特性分析</vt:lpstr>
      <vt:lpstr>用户行为特性分析</vt:lpstr>
      <vt:lpstr>用户行为特性分析</vt:lpstr>
      <vt:lpstr>用户行为特性分析</vt:lpstr>
      <vt:lpstr>用户行为特性分析</vt:lpstr>
      <vt:lpstr>目录</vt:lpstr>
      <vt:lpstr>用户喜好特性分析</vt:lpstr>
      <vt:lpstr>用户喜好特性分析</vt:lpstr>
      <vt:lpstr>用户喜好特性分析</vt:lpstr>
      <vt:lpstr>用户喜好特性分析</vt:lpstr>
      <vt:lpstr>目录</vt:lpstr>
      <vt:lpstr>视频流行度分析及预测</vt:lpstr>
      <vt:lpstr>视频流行度分析及预测</vt:lpstr>
      <vt:lpstr>视频流行度分析及预测</vt:lpstr>
      <vt:lpstr>视频流行度分析及预测</vt:lpstr>
      <vt:lpstr>视频流行度分析及预测</vt:lpstr>
      <vt:lpstr>视频流行度分析及预测</vt:lpstr>
      <vt:lpstr>视频流行度分析及预测</vt:lpstr>
      <vt:lpstr>视频流行度分析及预测</vt:lpstr>
      <vt:lpstr>视频流行度分析及预测</vt:lpstr>
      <vt:lpstr>目录</vt:lpstr>
      <vt:lpstr>展望</vt:lpstr>
      <vt:lpstr>     Any Questions?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Microsoft Office 用户</cp:lastModifiedBy>
  <cp:revision>3545</cp:revision>
  <cp:lastPrinted>2013-03-08T02:56:19Z</cp:lastPrinted>
  <dcterms:created xsi:type="dcterms:W3CDTF">2012-12-27T01:11:13Z</dcterms:created>
  <dcterms:modified xsi:type="dcterms:W3CDTF">2017-06-11T02:12:29Z</dcterms:modified>
</cp:coreProperties>
</file>